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97" r:id="rId3"/>
    <p:sldId id="359" r:id="rId5"/>
    <p:sldId id="411" r:id="rId6"/>
    <p:sldId id="392" r:id="rId7"/>
    <p:sldId id="383" r:id="rId8"/>
    <p:sldId id="431" r:id="rId9"/>
    <p:sldId id="430" r:id="rId10"/>
    <p:sldId id="433" r:id="rId11"/>
    <p:sldId id="455" r:id="rId12"/>
    <p:sldId id="456" r:id="rId13"/>
    <p:sldId id="457" r:id="rId14"/>
    <p:sldId id="458" r:id="rId15"/>
    <p:sldId id="460" r:id="rId16"/>
    <p:sldId id="461" r:id="rId17"/>
    <p:sldId id="462" r:id="rId18"/>
    <p:sldId id="465" r:id="rId19"/>
    <p:sldId id="464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6" r:id="rId30"/>
    <p:sldId id="477" r:id="rId31"/>
    <p:sldId id="478" r:id="rId32"/>
    <p:sldId id="479" r:id="rId33"/>
    <p:sldId id="480" r:id="rId34"/>
    <p:sldId id="481" r:id="rId35"/>
    <p:sldId id="482" r:id="rId3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D5"/>
    <a:srgbClr val="0B4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8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3107-0A21-4975-BD4E-9E3FA15716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1D9C-74F3-4A50-80CE-FCA0A04698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F27D2C-E811-4A8A-AC4B-56C3B13A28E0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C50B-97C3-4EFD-966D-3952C8BC24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14BB-5E8E-4CC8-BE8B-E1F7A3390155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" y="304198"/>
            <a:ext cx="732276" cy="32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3" tIns="34281" rIns="68563" bIns="34281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8" name="文本框 37"/>
          <p:cNvSpPr txBox="1"/>
          <p:nvPr userDrawn="1"/>
        </p:nvSpPr>
        <p:spPr>
          <a:xfrm>
            <a:off x="810431" y="340191"/>
            <a:ext cx="959245" cy="315378"/>
          </a:xfrm>
          <a:prstGeom prst="rect">
            <a:avLst/>
          </a:prstGeom>
          <a:noFill/>
        </p:spPr>
        <p:txBody>
          <a:bodyPr wrap="none" lIns="68563" tIns="34281" rIns="68563" bIns="34281" rtlCol="0">
            <a:spAutoFit/>
          </a:bodyPr>
          <a:lstStyle/>
          <a:p>
            <a:r>
              <a:rPr lang="zh-CN" altLang="en-US" sz="1600" kern="1200" dirty="0">
                <a:solidFill>
                  <a:schemeClr val="accent1"/>
                </a:solidFill>
                <a:latin typeface="+mn-lt"/>
                <a:ea typeface="微软雅黑" panose="020B0503020204020204" pitchFamily="34" charset="-122"/>
                <a:cs typeface="+mn-cs"/>
              </a:rPr>
              <a:t>教学过程</a:t>
            </a:r>
            <a:endParaRPr lang="zh-CN" altLang="en-US" sz="1600" kern="1200" dirty="0">
              <a:solidFill>
                <a:schemeClr val="accent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DD16D-63B5-4F0E-9AE2-7A8064D55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7F21E-FE76-4E28-A5CE-5B9C9B887E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18" y="-212"/>
            <a:ext cx="7703214" cy="5143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22262" y="1662370"/>
            <a:ext cx="646647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SPOC--</a:t>
            </a:r>
            <a:r>
              <a:rPr lang="zh-CN" altLang="en-US" sz="6600" dirty="0">
                <a:solidFill>
                  <a:schemeClr val="accent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串（</a:t>
            </a:r>
            <a:r>
              <a:rPr lang="en-US" altLang="zh-CN" sz="6600" dirty="0">
                <a:solidFill>
                  <a:schemeClr val="accent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6600" dirty="0">
                <a:solidFill>
                  <a:schemeClr val="accent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lang="zh-CN" altLang="en-US" sz="6600" dirty="0">
              <a:solidFill>
                <a:schemeClr val="accent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罗密欧与朱丽叶 romeo&amp;julia 理查德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.000000" out="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9737" y="18726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 numSld="999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0"/>
          <p:cNvSpPr/>
          <p:nvPr/>
        </p:nvSpPr>
        <p:spPr>
          <a:xfrm>
            <a:off x="548640" y="291465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串连接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2970" y="687070"/>
            <a:ext cx="6609080" cy="435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/>
              <a:t>i</a:t>
            </a:r>
            <a:r>
              <a:rPr lang="en-US" altLang="zh-CN" sz="1400"/>
              <a:t>nt SStrCat(SString * S, const SString T) 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{    int i = 1;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     if(NULL == S || NULL == S-&gt;ch || NULL == T.ch)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	return 0;					//</a:t>
            </a:r>
            <a:r>
              <a:rPr lang="zh-CN" altLang="en-US" sz="1400"/>
              <a:t>连接参数不合法</a:t>
            </a:r>
            <a:endParaRPr lang="zh-CN" altLang="en-US" sz="1400"/>
          </a:p>
          <a:p>
            <a:pPr>
              <a:lnSpc>
                <a:spcPct val="110000"/>
              </a:lnSpc>
            </a:pPr>
            <a:r>
              <a:rPr lang="en-US" altLang="zh-CN" sz="1400"/>
              <a:t>     if(S-&gt;len + T.len &lt;= MAXLEN)			//</a:t>
            </a:r>
            <a:r>
              <a:rPr lang="zh-CN" altLang="en-US" sz="1400"/>
              <a:t>连接后串长小于</a:t>
            </a:r>
            <a:r>
              <a:rPr lang="en-US" altLang="zh-CN" sz="1400"/>
              <a:t>MAXLEN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     {    for(i = S-&gt;len + 1; i &lt;= S-&gt;len + T.len; i++)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	S-&gt;ch[i] = T.ch[i - S-&gt;len];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          S-&gt;len = S-&gt;len + T.len;			//</a:t>
            </a:r>
            <a:r>
              <a:rPr lang="zh-CN" altLang="en-US" sz="1400"/>
              <a:t>更新串</a:t>
            </a:r>
            <a:r>
              <a:rPr lang="en-US" altLang="zh-CN" sz="1400"/>
              <a:t>S</a:t>
            </a:r>
            <a:r>
              <a:rPr lang="zh-CN" altLang="en-US" sz="1400"/>
              <a:t>的长度</a:t>
            </a:r>
            <a:endParaRPr lang="zh-CN" altLang="en-US" sz="1400"/>
          </a:p>
          <a:p>
            <a:pPr>
              <a:lnSpc>
                <a:spcPct val="110000"/>
              </a:lnSpc>
            </a:pPr>
            <a:r>
              <a:rPr lang="en-US" altLang="zh-CN" sz="1400"/>
              <a:t>          return 1;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     } else if(S-&gt;len &lt;= MAXLEN)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	{     for(i = S-&gt;len + 1; i &lt;= MAXLEN; i++)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		S-&gt;ch[i] = T.ch[i - S-&gt;len];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	      S-&gt;len = MAXLEN;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	      return 0;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	}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	else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	      return 0;</a:t>
            </a:r>
            <a:endParaRPr lang="en-US" altLang="zh-CN" sz="1400"/>
          </a:p>
          <a:p>
            <a:pPr>
              <a:lnSpc>
                <a:spcPct val="110000"/>
              </a:lnSpc>
            </a:pPr>
            <a:r>
              <a:rPr lang="en-US" altLang="zh-CN" sz="1400"/>
              <a:t>}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4085590" y="568325"/>
            <a:ext cx="4803140" cy="4188460"/>
            <a:chOff x="3875568" y="2208594"/>
            <a:chExt cx="4354033" cy="1124393"/>
          </a:xfrm>
        </p:grpSpPr>
        <p:sp>
          <p:nvSpPr>
            <p:cNvPr id="9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4202557" y="2470264"/>
              <a:ext cx="1907452" cy="10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80010"/>
            <a:ext cx="2476500" cy="366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定长串基本操作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40"/>
          <p:cNvSpPr/>
          <p:nvPr/>
        </p:nvSpPr>
        <p:spPr>
          <a:xfrm>
            <a:off x="210185" y="652780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求子串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85590" y="1036320"/>
            <a:ext cx="5161280" cy="2886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int SubSString(SString * T, SString S, int pos, int len)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{    int i;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if(NULL == T || NULL == T-&gt;ch || NULL == S.ch || len &lt; 0 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|| len &gt; S.len - pos +1 || pos &lt; 1 || pos &gt; S.len)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return 0;		//</a:t>
            </a:r>
            <a:r>
              <a:rPr lang="zh-CN" altLang="en-US" sz="1400">
                <a:solidFill>
                  <a:schemeClr val="bg1"/>
                </a:solidFill>
              </a:rPr>
              <a:t>求子串参数不合法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for(i = 1; i &lt;= len; i++)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T-&gt;ch[i] = S.ch[pos + i -1];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T-&gt;len = len;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return 1;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}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8450" y="1708150"/>
            <a:ext cx="3408045" cy="1727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90000"/>
              </a:lnSpc>
            </a:pPr>
            <a:r>
              <a:rPr lang="en-US" altLang="zh-CN" sz="1400"/>
              <a:t>       </a:t>
            </a:r>
            <a:r>
              <a:rPr lang="zh-CN" altLang="en-US" sz="1400"/>
              <a:t>求子串是复制字符序列的过程。将串中从第</a:t>
            </a:r>
            <a:r>
              <a:rPr lang="en-US" altLang="zh-CN" sz="1400"/>
              <a:t>pos</a:t>
            </a:r>
            <a:r>
              <a:rPr lang="zh-CN" altLang="en-US" sz="1400"/>
              <a:t>个字符开始长为</a:t>
            </a:r>
            <a:r>
              <a:rPr lang="en-US" altLang="zh-CN" sz="1400"/>
              <a:t>len</a:t>
            </a:r>
            <a:r>
              <a:rPr lang="zh-CN" altLang="en-US" sz="1400"/>
              <a:t>的字符序列赋值成新串，此操作不会出现串截断的情况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232944" y="3575028"/>
            <a:ext cx="993610" cy="128107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362835" y="235585"/>
            <a:ext cx="4864100" cy="4620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19137" y="500604"/>
            <a:ext cx="3855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堆串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043045" y="986155"/>
            <a:ext cx="1799590" cy="1524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2468245" y="1807845"/>
            <a:ext cx="455358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串的堆存储结构类似于定长串，都是用连续的存储单元存储字符，不同的是堆串的存储空间是在程序执行中动态分配。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79" y="235380"/>
            <a:ext cx="993610" cy="12810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93010" y="3084830"/>
            <a:ext cx="46501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/>
              <a:t>        </a:t>
            </a:r>
            <a:r>
              <a:rPr lang="zh-CN" altLang="en-US" sz="1600"/>
              <a:t>每当建立一个新串，通过动态分配函数在堆区分配一块连续的存储空间，来存储新串的串值。</a:t>
            </a:r>
            <a:endParaRPr lang="zh-CN" altLang="en-US" sz="1600"/>
          </a:p>
          <a:p>
            <a:pPr algn="l"/>
            <a:r>
              <a:rPr lang="zh-CN" altLang="en-US" sz="1600"/>
              <a:t>只要空间分配成功，则操作过程就不会出现</a:t>
            </a:r>
            <a:r>
              <a:rPr lang="en-US" altLang="zh-CN" sz="1600"/>
              <a:t>“</a:t>
            </a:r>
            <a:r>
              <a:rPr lang="zh-CN" altLang="en-US" sz="1600"/>
              <a:t>截断</a:t>
            </a:r>
            <a:r>
              <a:rPr lang="en-US" altLang="zh-CN" sz="1600"/>
              <a:t>”</a:t>
            </a:r>
            <a:r>
              <a:rPr lang="zh-CN" altLang="en-US" sz="1600"/>
              <a:t>这种情况。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554632" y="3132902"/>
            <a:ext cx="8202930" cy="1409700"/>
            <a:chOff x="3101649" y="1989526"/>
            <a:chExt cx="7822755" cy="1343454"/>
          </a:xfrm>
        </p:grpSpPr>
        <p:sp>
          <p:nvSpPr>
            <p:cNvPr id="9" name="Rectangle 22"/>
            <p:cNvSpPr/>
            <p:nvPr/>
          </p:nvSpPr>
          <p:spPr>
            <a:xfrm>
              <a:off x="3101649" y="1989526"/>
              <a:ext cx="7822755" cy="1343454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262731" y="2243693"/>
              <a:ext cx="7609594" cy="673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      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在给串非配存储空间时，在实际串长的基础上多分配一个存储空间，且连续的空间第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0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号单元不使用。</a:t>
              </a:r>
              <a:endPara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7" name="TextBox 26"/>
          <p:cNvSpPr txBox="1">
            <a:spLocks noChangeArrowheads="1"/>
          </p:cNvSpPr>
          <p:nvPr/>
        </p:nvSpPr>
        <p:spPr bwMode="auto">
          <a:xfrm>
            <a:off x="653415" y="732155"/>
            <a:ext cx="7473950" cy="170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typedef struct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{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      char  *ch ;        //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若是非空串，则指向串的起始地址，否则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ch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为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NULL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；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      int  len;		           //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字符串长度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}  HString ;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16446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堆串的存储结构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1505585" y="1234440"/>
            <a:ext cx="6318885" cy="3507740"/>
            <a:chOff x="3875568" y="2208594"/>
            <a:chExt cx="4354033" cy="1124393"/>
          </a:xfrm>
        </p:grpSpPr>
        <p:sp>
          <p:nvSpPr>
            <p:cNvPr id="9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4202557" y="2470264"/>
              <a:ext cx="1907452" cy="10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80010"/>
            <a:ext cx="2476500" cy="366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堆串基本操作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40"/>
          <p:cNvSpPr/>
          <p:nvPr/>
        </p:nvSpPr>
        <p:spPr>
          <a:xfrm>
            <a:off x="210185" y="652780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串初始化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79930" y="1612900"/>
            <a:ext cx="5123180" cy="19170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en-US" altLang="zh-CN"/>
              <a:t>void HStrInit(HString *S) 	//</a:t>
            </a:r>
            <a:r>
              <a:rPr lang="zh-CN" altLang="en-US"/>
              <a:t>初始化空串；</a:t>
            </a:r>
            <a:endParaRPr lang="zh-CN" altLang="en-US"/>
          </a:p>
          <a:p>
            <a:pPr>
              <a:lnSpc>
                <a:spcPct val="170000"/>
              </a:lnSpc>
            </a:pPr>
            <a:r>
              <a:rPr lang="en-US" altLang="zh-CN"/>
              <a:t>{    S-&gt;ch = NULL;	//</a:t>
            </a:r>
            <a:r>
              <a:rPr lang="zh-CN" altLang="en-US"/>
              <a:t>将新定义的空串</a:t>
            </a:r>
            <a:r>
              <a:rPr lang="en-US" altLang="zh-CN"/>
              <a:t>S</a:t>
            </a:r>
            <a:r>
              <a:rPr lang="zh-CN" altLang="en-US"/>
              <a:t>的</a:t>
            </a:r>
            <a:r>
              <a:rPr lang="en-US" altLang="zh-CN"/>
              <a:t>ch</a:t>
            </a:r>
            <a:r>
              <a:rPr lang="zh-CN" altLang="en-US"/>
              <a:t>赋为</a:t>
            </a:r>
            <a:r>
              <a:rPr lang="en-US" altLang="zh-CN"/>
              <a:t>NULL</a:t>
            </a:r>
            <a:endParaRPr lang="en-US" altLang="zh-CN"/>
          </a:p>
          <a:p>
            <a:pPr>
              <a:lnSpc>
                <a:spcPct val="170000"/>
              </a:lnSpc>
            </a:pPr>
            <a:r>
              <a:rPr lang="en-US" altLang="zh-CN"/>
              <a:t>     S-&gt;ch = 0;		//</a:t>
            </a:r>
            <a:r>
              <a:rPr lang="zh-CN" altLang="en-US"/>
              <a:t>将新定义的空串</a:t>
            </a:r>
            <a:r>
              <a:rPr lang="en-US" altLang="zh-CN"/>
              <a:t>S</a:t>
            </a:r>
            <a:r>
              <a:rPr lang="zh-CN" altLang="en-US"/>
              <a:t>长度设为</a:t>
            </a:r>
            <a:r>
              <a:rPr lang="en-US" altLang="zh-CN"/>
              <a:t>0</a:t>
            </a:r>
            <a:endParaRPr lang="en-US" altLang="zh-CN"/>
          </a:p>
          <a:p>
            <a:pPr>
              <a:lnSpc>
                <a:spcPct val="170000"/>
              </a:lnSpc>
            </a:pPr>
            <a:r>
              <a:rPr lang="en-US" altLang="zh-CN"/>
              <a:t>}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1505585" y="822325"/>
            <a:ext cx="6318885" cy="4249420"/>
            <a:chOff x="3875568" y="2208594"/>
            <a:chExt cx="4354033" cy="1124393"/>
          </a:xfrm>
        </p:grpSpPr>
        <p:sp>
          <p:nvSpPr>
            <p:cNvPr id="9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4202557" y="2470264"/>
              <a:ext cx="1907452" cy="10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80010"/>
            <a:ext cx="2476500" cy="366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堆串基本操作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40"/>
          <p:cNvSpPr/>
          <p:nvPr/>
        </p:nvSpPr>
        <p:spPr>
          <a:xfrm>
            <a:off x="217805" y="521970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串赋值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4515" y="885190"/>
            <a:ext cx="565975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int HStrAssign(HString * S, const char * chars)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{    int i = 0;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if(NULL == chars || NULL == S)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return 0;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while(chars[i] != '\0') 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i++;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S-&gt;len = i;		//</a:t>
            </a:r>
            <a:r>
              <a:rPr lang="zh-CN" altLang="en-US" sz="1400">
                <a:solidFill>
                  <a:schemeClr val="bg1"/>
                </a:solidFill>
              </a:rPr>
              <a:t>串</a:t>
            </a:r>
            <a:r>
              <a:rPr lang="en-US" altLang="zh-CN" sz="1400">
                <a:solidFill>
                  <a:schemeClr val="bg1"/>
                </a:solidFill>
              </a:rPr>
              <a:t>S</a:t>
            </a:r>
            <a:r>
              <a:rPr lang="zh-CN" altLang="en-US" sz="1400">
                <a:solidFill>
                  <a:schemeClr val="bg1"/>
                </a:solidFill>
              </a:rPr>
              <a:t>的长度等于串</a:t>
            </a:r>
            <a:r>
              <a:rPr lang="en-US" altLang="zh-CN" sz="1400">
                <a:solidFill>
                  <a:schemeClr val="bg1"/>
                </a:solidFill>
              </a:rPr>
              <a:t>chars</a:t>
            </a:r>
            <a:r>
              <a:rPr lang="zh-CN" altLang="en-US" sz="1400">
                <a:solidFill>
                  <a:schemeClr val="bg1"/>
                </a:solidFill>
              </a:rPr>
              <a:t>的长度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if(0 != S-&gt;len)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{    if(S-&gt;ch != NULL)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free(S-&gt;ch)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S-&gt;ch = (char *)malloc((S-&gt;len + 1) * sizeof(char));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if(NULL == S-&gt;ch)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return 0;		//</a:t>
            </a:r>
            <a:r>
              <a:rPr lang="zh-CN" altLang="en-US" sz="1400">
                <a:solidFill>
                  <a:schemeClr val="bg1"/>
                </a:solidFill>
              </a:rPr>
              <a:t>空间开辟失败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for(i = 1; i &lt;= S-&gt;len; i++)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S-&gt;ch[i] = chars[i - 1];	//</a:t>
            </a:r>
            <a:r>
              <a:rPr lang="zh-CN" altLang="en-US" sz="1400">
                <a:solidFill>
                  <a:schemeClr val="bg1"/>
                </a:solidFill>
              </a:rPr>
              <a:t>将</a:t>
            </a:r>
            <a:r>
              <a:rPr lang="en-US" altLang="zh-CN" sz="1400">
                <a:solidFill>
                  <a:schemeClr val="bg1"/>
                </a:solidFill>
              </a:rPr>
              <a:t>chars</a:t>
            </a:r>
            <a:r>
              <a:rPr lang="zh-CN" altLang="en-US" sz="1400">
                <a:solidFill>
                  <a:schemeClr val="bg1"/>
                </a:solidFill>
              </a:rPr>
              <a:t>的内容逐一赋给</a:t>
            </a:r>
            <a:r>
              <a:rPr lang="en-US" altLang="zh-CN" sz="1400">
                <a:solidFill>
                  <a:schemeClr val="bg1"/>
                </a:solidFill>
              </a:rPr>
              <a:t>S-&gt;ch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} else 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S-&gt;ch = NULL;		//</a:t>
            </a:r>
            <a:r>
              <a:rPr lang="zh-CN" altLang="en-US" sz="1400">
                <a:solidFill>
                  <a:schemeClr val="bg1"/>
                </a:solidFill>
              </a:rPr>
              <a:t>当</a:t>
            </a:r>
            <a:r>
              <a:rPr lang="en-US" altLang="zh-CN" sz="1400">
                <a:solidFill>
                  <a:schemeClr val="bg1"/>
                </a:solidFill>
              </a:rPr>
              <a:t>chars</a:t>
            </a:r>
            <a:r>
              <a:rPr lang="zh-CN" altLang="en-US" sz="1400">
                <a:solidFill>
                  <a:schemeClr val="bg1"/>
                </a:solidFill>
              </a:rPr>
              <a:t>长度为</a:t>
            </a:r>
            <a:r>
              <a:rPr lang="en-US" altLang="zh-CN" sz="1400">
                <a:solidFill>
                  <a:schemeClr val="bg1"/>
                </a:solidFill>
              </a:rPr>
              <a:t>0</a:t>
            </a:r>
            <a:r>
              <a:rPr lang="zh-CN" altLang="en-US" sz="1400">
                <a:solidFill>
                  <a:schemeClr val="bg1"/>
                </a:solidFill>
              </a:rPr>
              <a:t>时，则串</a:t>
            </a:r>
            <a:r>
              <a:rPr lang="en-US" altLang="zh-CN" sz="1400">
                <a:solidFill>
                  <a:schemeClr val="bg1"/>
                </a:solidFill>
              </a:rPr>
              <a:t>S</a:t>
            </a:r>
            <a:r>
              <a:rPr lang="zh-CN" altLang="en-US" sz="1400">
                <a:solidFill>
                  <a:schemeClr val="bg1"/>
                </a:solidFill>
              </a:rPr>
              <a:t>为空串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return 1;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}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1505585" y="822325"/>
            <a:ext cx="6318885" cy="4249420"/>
            <a:chOff x="3875568" y="2208594"/>
            <a:chExt cx="4354033" cy="1124393"/>
          </a:xfrm>
        </p:grpSpPr>
        <p:sp>
          <p:nvSpPr>
            <p:cNvPr id="9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4202557" y="2470264"/>
              <a:ext cx="1907452" cy="10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80010"/>
            <a:ext cx="2476500" cy="366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堆串基本操作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40"/>
          <p:cNvSpPr/>
          <p:nvPr/>
        </p:nvSpPr>
        <p:spPr>
          <a:xfrm>
            <a:off x="217805" y="521970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串插入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5760" y="877570"/>
            <a:ext cx="631952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int HStrInsert(HString * S, int pos, const HString T)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{    int i = 0;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char *temp;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if(NULL == S-&gt;ch|| NULL == S || NULL ==T.ch || pos &gt; S-&gt;len || pos &lt; 1)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return 0;		//</a:t>
            </a:r>
            <a:r>
              <a:rPr lang="zh-CN" altLang="en-US" sz="1400">
                <a:solidFill>
                  <a:schemeClr val="bg1"/>
                </a:solidFill>
              </a:rPr>
              <a:t>插入位置不合法；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temp = (char *)malloc((S-&gt;len + T.len + 1) * sizeof(char));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if(NULL == temp)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return 0;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for(i = 1; i &lt; pos; i++)	//</a:t>
            </a:r>
            <a:r>
              <a:rPr lang="zh-CN" altLang="en-US" sz="1400">
                <a:solidFill>
                  <a:schemeClr val="bg1"/>
                </a:solidFill>
              </a:rPr>
              <a:t>把</a:t>
            </a:r>
            <a:r>
              <a:rPr lang="en-US" altLang="zh-CN" sz="1400">
                <a:solidFill>
                  <a:schemeClr val="bg1"/>
                </a:solidFill>
              </a:rPr>
              <a:t>S</a:t>
            </a:r>
            <a:r>
              <a:rPr lang="zh-CN" altLang="en-US" sz="1400">
                <a:solidFill>
                  <a:schemeClr val="bg1"/>
                </a:solidFill>
              </a:rPr>
              <a:t>串</a:t>
            </a:r>
            <a:r>
              <a:rPr lang="en-US" altLang="zh-CN" sz="1400">
                <a:solidFill>
                  <a:schemeClr val="bg1"/>
                </a:solidFill>
              </a:rPr>
              <a:t>pos(</a:t>
            </a:r>
            <a:r>
              <a:rPr lang="zh-CN" altLang="en-US" sz="1400">
                <a:solidFill>
                  <a:schemeClr val="bg1"/>
                </a:solidFill>
              </a:rPr>
              <a:t>不含</a:t>
            </a:r>
            <a:r>
              <a:rPr lang="en-US" altLang="zh-CN" sz="1400">
                <a:solidFill>
                  <a:schemeClr val="bg1"/>
                </a:solidFill>
              </a:rPr>
              <a:t>S-&gt;ch[pos])</a:t>
            </a:r>
            <a:r>
              <a:rPr lang="zh-CN" altLang="en-US" sz="1400">
                <a:solidFill>
                  <a:schemeClr val="bg1"/>
                </a:solidFill>
              </a:rPr>
              <a:t>之前的字符赋给</a:t>
            </a:r>
            <a:r>
              <a:rPr lang="en-US" altLang="zh-CN" sz="1400">
                <a:solidFill>
                  <a:schemeClr val="bg1"/>
                </a:solidFill>
              </a:rPr>
              <a:t>temp;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temp[i] = S-&gt;ch[i];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for(i = pos; i &lt; pos + T.len; i++)    //</a:t>
            </a:r>
            <a:r>
              <a:rPr lang="zh-CN" altLang="en-US" sz="1400">
                <a:solidFill>
                  <a:schemeClr val="bg1"/>
                </a:solidFill>
              </a:rPr>
              <a:t>把</a:t>
            </a:r>
            <a:r>
              <a:rPr lang="en-US" altLang="zh-CN" sz="1400">
                <a:solidFill>
                  <a:schemeClr val="bg1"/>
                </a:solidFill>
              </a:rPr>
              <a:t>t</a:t>
            </a:r>
            <a:r>
              <a:rPr lang="en-US" sz="1400">
                <a:solidFill>
                  <a:schemeClr val="bg1"/>
                </a:solidFill>
              </a:rPr>
              <a:t>emp[pos : pos + T.len]</a:t>
            </a:r>
            <a:r>
              <a:rPr lang="zh-CN" altLang="en-US" sz="1400">
                <a:solidFill>
                  <a:schemeClr val="bg1"/>
                </a:solidFill>
              </a:rPr>
              <a:t>之间的部分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temp[i] = T.ch[i - pos + 1];     //</a:t>
            </a:r>
            <a:r>
              <a:rPr lang="zh-CN" altLang="en-US" sz="1400">
                <a:solidFill>
                  <a:schemeClr val="bg1"/>
                </a:solidFill>
              </a:rPr>
              <a:t>赋成串</a:t>
            </a:r>
            <a:r>
              <a:rPr lang="en-US" altLang="zh-CN" sz="1400">
                <a:solidFill>
                  <a:schemeClr val="bg1"/>
                </a:solidFill>
              </a:rPr>
              <a:t>T</a:t>
            </a:r>
            <a:r>
              <a:rPr lang="zh-CN" altLang="en-US" sz="1400">
                <a:solidFill>
                  <a:schemeClr val="bg1"/>
                </a:solidFill>
              </a:rPr>
              <a:t>的内容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for(i = pos + T.len; i &lt;= S-&gt;len + T.len; i++)   	//</a:t>
            </a:r>
            <a:r>
              <a:rPr lang="zh-CN" altLang="en-US" sz="1400">
                <a:solidFill>
                  <a:schemeClr val="bg1"/>
                </a:solidFill>
              </a:rPr>
              <a:t>把原</a:t>
            </a:r>
            <a:r>
              <a:rPr lang="en-US" altLang="zh-CN" sz="1400">
                <a:solidFill>
                  <a:schemeClr val="bg1"/>
                </a:solidFill>
              </a:rPr>
              <a:t>pos</a:t>
            </a:r>
            <a:r>
              <a:rPr lang="zh-CN" altLang="en-US" sz="1400">
                <a:solidFill>
                  <a:schemeClr val="bg1"/>
                </a:solidFill>
              </a:rPr>
              <a:t>之后的内容连接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temp[i] = S-&gt;ch[i - T.len];				//</a:t>
            </a:r>
            <a:r>
              <a:rPr lang="zh-CN" altLang="en-US" sz="1400">
                <a:solidFill>
                  <a:schemeClr val="bg1"/>
                </a:solidFill>
              </a:rPr>
              <a:t>到</a:t>
            </a:r>
            <a:r>
              <a:rPr lang="en-US" altLang="zh-CN" sz="1400">
                <a:solidFill>
                  <a:schemeClr val="bg1"/>
                </a:solidFill>
              </a:rPr>
              <a:t>temp</a:t>
            </a:r>
            <a:r>
              <a:rPr lang="zh-CN" altLang="en-US" sz="1400">
                <a:solidFill>
                  <a:schemeClr val="bg1"/>
                </a:solidFill>
              </a:rPr>
              <a:t>尾部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free(S-&gt;ch);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S-&gt;ch = temp;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S-&gt;len = S-&gt;len + T.len;			//</a:t>
            </a:r>
            <a:r>
              <a:rPr lang="zh-CN" altLang="en-US" sz="1400">
                <a:solidFill>
                  <a:schemeClr val="bg1"/>
                </a:solidFill>
              </a:rPr>
              <a:t>更新</a:t>
            </a:r>
            <a:r>
              <a:rPr lang="en-US" altLang="zh-CN" sz="1400">
                <a:solidFill>
                  <a:schemeClr val="bg1"/>
                </a:solidFill>
              </a:rPr>
              <a:t>S</a:t>
            </a:r>
            <a:r>
              <a:rPr lang="zh-CN" altLang="en-US" sz="1400">
                <a:solidFill>
                  <a:schemeClr val="bg1"/>
                </a:solidFill>
              </a:rPr>
              <a:t>串的长度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return 1;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bg1"/>
                </a:solidFill>
              </a:rPr>
              <a:t>}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1505585" y="822325"/>
            <a:ext cx="6318885" cy="4249420"/>
            <a:chOff x="3875568" y="2208594"/>
            <a:chExt cx="4354033" cy="1124393"/>
          </a:xfrm>
        </p:grpSpPr>
        <p:sp>
          <p:nvSpPr>
            <p:cNvPr id="9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4202557" y="2470264"/>
              <a:ext cx="1907452" cy="10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80010"/>
            <a:ext cx="2476500" cy="366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堆串基本操作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40"/>
          <p:cNvSpPr/>
          <p:nvPr/>
        </p:nvSpPr>
        <p:spPr>
          <a:xfrm>
            <a:off x="217805" y="521970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串删除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0040" y="900430"/>
            <a:ext cx="6319520" cy="435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int HStrDelect(HString * S, int pos, int len)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{    int i = 0;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char *temp;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if(NULL == S-&gt;ch|| NULL == S || len &lt; 0 || pos &lt; 1 || pos &gt; S-&gt;len - len + 1)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return 0;		//</a:t>
            </a:r>
            <a:r>
              <a:rPr lang="zh-CN" altLang="en-US" sz="1400">
                <a:solidFill>
                  <a:schemeClr val="bg1"/>
                </a:solidFill>
              </a:rPr>
              <a:t>插入位置不合法；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temp = (char *)malloc((S-&gt;len + T.len + 1) * sizeof(char));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if(NULL == temp)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return 0;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for(i = 1; i &lt; pos; i++)	//</a:t>
            </a:r>
            <a:r>
              <a:rPr lang="zh-CN" altLang="en-US" sz="1400">
                <a:solidFill>
                  <a:schemeClr val="bg1"/>
                </a:solidFill>
              </a:rPr>
              <a:t>把</a:t>
            </a:r>
            <a:r>
              <a:rPr lang="en-US" altLang="zh-CN" sz="1400">
                <a:solidFill>
                  <a:schemeClr val="bg1"/>
                </a:solidFill>
              </a:rPr>
              <a:t>S</a:t>
            </a:r>
            <a:r>
              <a:rPr lang="zh-CN" altLang="en-US" sz="1400">
                <a:solidFill>
                  <a:schemeClr val="bg1"/>
                </a:solidFill>
              </a:rPr>
              <a:t>串</a:t>
            </a:r>
            <a:r>
              <a:rPr lang="en-US" altLang="zh-CN" sz="1400">
                <a:solidFill>
                  <a:schemeClr val="bg1"/>
                </a:solidFill>
              </a:rPr>
              <a:t>pos(</a:t>
            </a:r>
            <a:r>
              <a:rPr lang="zh-CN" altLang="en-US" sz="1400">
                <a:solidFill>
                  <a:schemeClr val="bg1"/>
                </a:solidFill>
              </a:rPr>
              <a:t>不含</a:t>
            </a:r>
            <a:r>
              <a:rPr lang="en-US" altLang="zh-CN" sz="1400">
                <a:solidFill>
                  <a:schemeClr val="bg1"/>
                </a:solidFill>
              </a:rPr>
              <a:t>S-&gt;ch[pos])</a:t>
            </a:r>
            <a:r>
              <a:rPr lang="zh-CN" altLang="en-US" sz="1400">
                <a:solidFill>
                  <a:schemeClr val="bg1"/>
                </a:solidFill>
              </a:rPr>
              <a:t>之前的字符赋给</a:t>
            </a:r>
            <a:r>
              <a:rPr lang="en-US" altLang="zh-CN" sz="1400">
                <a:solidFill>
                  <a:schemeClr val="bg1"/>
                </a:solidFill>
              </a:rPr>
              <a:t>temp;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temp[i] = S-&gt;ch[i];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for(i = pos; i &lt;= S-&gt;len - len; i++)    //</a:t>
            </a:r>
            <a:r>
              <a:rPr lang="zh-CN" altLang="en-US" sz="1400">
                <a:solidFill>
                  <a:schemeClr val="bg1"/>
                </a:solidFill>
              </a:rPr>
              <a:t>把</a:t>
            </a:r>
            <a:r>
              <a:rPr lang="en-US" altLang="zh-CN" sz="1400">
                <a:solidFill>
                  <a:schemeClr val="bg1"/>
                </a:solidFill>
              </a:rPr>
              <a:t>temp[pos ]</a:t>
            </a:r>
            <a:r>
              <a:rPr lang="zh-CN" altLang="en-US" sz="1400">
                <a:solidFill>
                  <a:schemeClr val="bg1"/>
                </a:solidFill>
              </a:rPr>
              <a:t>之后的部分改写为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temp[i] = S-&gt;ch[i + len];           //</a:t>
            </a:r>
            <a:r>
              <a:rPr lang="en-US" sz="1400">
                <a:solidFill>
                  <a:schemeClr val="bg1"/>
                </a:solidFill>
              </a:rPr>
              <a:t>S[pos + len : S-&gt;len]</a:t>
            </a:r>
            <a:r>
              <a:rPr lang="zh-CN" altLang="en-US" sz="1400">
                <a:solidFill>
                  <a:schemeClr val="bg1"/>
                </a:solidFill>
              </a:rPr>
              <a:t>的内容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free(S-&gt;ch);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S-&gt;ch = temp;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S-&gt;len = S-&gt;len - len;			//</a:t>
            </a:r>
            <a:r>
              <a:rPr lang="zh-CN" altLang="en-US" sz="1400">
                <a:solidFill>
                  <a:schemeClr val="bg1"/>
                </a:solidFill>
              </a:rPr>
              <a:t>更新</a:t>
            </a:r>
            <a:r>
              <a:rPr lang="en-US" altLang="zh-CN" sz="1400">
                <a:solidFill>
                  <a:schemeClr val="bg1"/>
                </a:solidFill>
              </a:rPr>
              <a:t>S</a:t>
            </a:r>
            <a:r>
              <a:rPr lang="zh-CN" altLang="en-US" sz="1400">
                <a:solidFill>
                  <a:schemeClr val="bg1"/>
                </a:solidFill>
              </a:rPr>
              <a:t>串的长度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return 1;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</a:rPr>
              <a:t>}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1505585" y="822325"/>
            <a:ext cx="6318885" cy="4249420"/>
            <a:chOff x="3875568" y="2208594"/>
            <a:chExt cx="4354033" cy="1124393"/>
          </a:xfrm>
        </p:grpSpPr>
        <p:sp>
          <p:nvSpPr>
            <p:cNvPr id="9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4202557" y="2470264"/>
              <a:ext cx="1907452" cy="10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80010"/>
            <a:ext cx="2476500" cy="366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堆串基本操作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40"/>
          <p:cNvSpPr/>
          <p:nvPr/>
        </p:nvSpPr>
        <p:spPr>
          <a:xfrm>
            <a:off x="217805" y="521970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串连接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0040" y="900430"/>
            <a:ext cx="6319520" cy="4004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int HStrCat(HString * S, const HString T)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{    int i = 1;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if(NULL == S-&gt;ch|| NULL == S || NULL ==T.ch)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   return 0;		//</a:t>
            </a:r>
            <a:r>
              <a:rPr lang="zh-CN" altLang="en-US" sz="1400">
                <a:solidFill>
                  <a:schemeClr val="bg1"/>
                </a:solidFill>
              </a:rPr>
              <a:t>插入位置不合法；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S-&gt;ch = (char *)realloc(S-&gt;ch, (S-&gt;len + T.len + 1) * sizeof(char));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			//</a:t>
            </a:r>
            <a:r>
              <a:rPr lang="zh-CN" altLang="en-US" sz="1400">
                <a:solidFill>
                  <a:schemeClr val="bg1"/>
                </a:solidFill>
              </a:rPr>
              <a:t>函数</a:t>
            </a:r>
            <a:r>
              <a:rPr lang="en-US" altLang="zh-CN" sz="1400">
                <a:solidFill>
                  <a:schemeClr val="bg1"/>
                </a:solidFill>
              </a:rPr>
              <a:t>realloc</a:t>
            </a:r>
            <a:r>
              <a:rPr lang="zh-CN" altLang="en-US" sz="1400">
                <a:solidFill>
                  <a:schemeClr val="bg1"/>
                </a:solidFill>
              </a:rPr>
              <a:t>保留了串</a:t>
            </a:r>
            <a:r>
              <a:rPr lang="en-US" altLang="zh-CN" sz="1400">
                <a:solidFill>
                  <a:schemeClr val="bg1"/>
                </a:solidFill>
              </a:rPr>
              <a:t>S</a:t>
            </a:r>
            <a:r>
              <a:rPr lang="zh-CN" altLang="en-US" sz="1400">
                <a:solidFill>
                  <a:schemeClr val="bg1"/>
                </a:solidFill>
              </a:rPr>
              <a:t>原有的字符内容。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if(NULL == S-&gt;ch)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    return 0;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for(i = S-&gt;len + 1; i &lt;= T.len + S-&gt;len; i++)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S-&gt;ch[i] = T.ch[i - S-&gt;len];    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S-&gt;len = S-&gt;len + T.len;		//</a:t>
            </a:r>
            <a:r>
              <a:rPr lang="zh-CN" altLang="en-US" sz="1400">
                <a:solidFill>
                  <a:schemeClr val="bg1"/>
                </a:solidFill>
              </a:rPr>
              <a:t>更新</a:t>
            </a:r>
            <a:r>
              <a:rPr lang="en-US" altLang="zh-CN" sz="1400">
                <a:solidFill>
                  <a:schemeClr val="bg1"/>
                </a:solidFill>
              </a:rPr>
              <a:t>S</a:t>
            </a:r>
            <a:r>
              <a:rPr lang="zh-CN" altLang="en-US" sz="1400">
                <a:solidFill>
                  <a:schemeClr val="bg1"/>
                </a:solidFill>
              </a:rPr>
              <a:t>串的长度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return 1;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}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1505585" y="822325"/>
            <a:ext cx="6318885" cy="4249420"/>
            <a:chOff x="3875568" y="2208594"/>
            <a:chExt cx="4354033" cy="1124393"/>
          </a:xfrm>
        </p:grpSpPr>
        <p:sp>
          <p:nvSpPr>
            <p:cNvPr id="9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4202557" y="2470264"/>
              <a:ext cx="1907452" cy="10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80010"/>
            <a:ext cx="2476500" cy="366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堆串基本操作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40"/>
          <p:cNvSpPr/>
          <p:nvPr/>
        </p:nvSpPr>
        <p:spPr>
          <a:xfrm>
            <a:off x="217805" y="521970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求子串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2420" y="869950"/>
            <a:ext cx="6319520" cy="4564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int SubHString(HString * S, HString S, int pos, int len)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{    int i = 1;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if(NULL ==T || NULL == T-&gt;ch || NULL == S.ch || len &lt; 0 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	|| len &gt; S.len - pos + 1 || pos &lt; 1 || pos &gt; S.len)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   return 0;		//</a:t>
            </a:r>
            <a:r>
              <a:rPr lang="zh-CN" altLang="en-US" sz="1400">
                <a:solidFill>
                  <a:schemeClr val="bg1"/>
                </a:solidFill>
              </a:rPr>
              <a:t>求子串参数不合法；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T-&gt;len = len;     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if(NULL != T-&gt;ch)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        free(T-&gt;ch);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T-&gt;ch = (char *)malloc((T-&gt;len + 1) * sizeof (cahr));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if(NULL == T-&gt;ch)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return 0;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for(i = 1; i &lt;= T-&gt;len ; i++)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	T-&gt;ch[i] = S.ch[pos + i - 1];	//</a:t>
            </a:r>
            <a:r>
              <a:rPr lang="zh-CN" altLang="en-US" sz="1400">
                <a:solidFill>
                  <a:schemeClr val="bg1"/>
                </a:solidFill>
              </a:rPr>
              <a:t>提取</a:t>
            </a:r>
            <a:r>
              <a:rPr lang="en-US" altLang="zh-CN" sz="1400">
                <a:solidFill>
                  <a:schemeClr val="bg1"/>
                </a:solidFill>
              </a:rPr>
              <a:t>pos</a:t>
            </a:r>
            <a:r>
              <a:rPr lang="zh-CN" altLang="en-US" sz="1400">
                <a:solidFill>
                  <a:schemeClr val="bg1"/>
                </a:solidFill>
              </a:rPr>
              <a:t>之后的字符作为新串</a:t>
            </a:r>
            <a:r>
              <a:rPr lang="en-US" altLang="zh-CN" sz="1400">
                <a:solidFill>
                  <a:schemeClr val="bg1"/>
                </a:solidFill>
              </a:rPr>
              <a:t>T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     return 1;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</a:rPr>
              <a:t>}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85" y="11430"/>
            <a:ext cx="7668895" cy="5120640"/>
          </a:xfrm>
          <a:prstGeom prst="rect">
            <a:avLst/>
          </a:prstGeom>
        </p:spPr>
      </p:pic>
      <p:sp>
        <p:nvSpPr>
          <p:cNvPr id="70" name="文本框 11"/>
          <p:cNvSpPr txBox="1"/>
          <p:nvPr/>
        </p:nvSpPr>
        <p:spPr>
          <a:xfrm>
            <a:off x="280670" y="1802765"/>
            <a:ext cx="26289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课 程 内 容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1" name="文本框 18"/>
          <p:cNvSpPr txBox="1"/>
          <p:nvPr/>
        </p:nvSpPr>
        <p:spPr>
          <a:xfrm>
            <a:off x="3960495" y="1539875"/>
            <a:ext cx="352742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串的存储机构及实现</a:t>
            </a:r>
            <a:endParaRPr lang="zh-CN" altLang="en-US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3" name="文本框 16"/>
          <p:cNvSpPr txBox="1"/>
          <p:nvPr/>
        </p:nvSpPr>
        <p:spPr bwMode="auto">
          <a:xfrm>
            <a:off x="3453765" y="1478280"/>
            <a:ext cx="2286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795" dirty="0">
                <a:solidFill>
                  <a:schemeClr val="accent1"/>
                </a:solidFill>
                <a:latin typeface="+mn-ea"/>
              </a:rPr>
              <a:t>1</a:t>
            </a:r>
            <a:endParaRPr lang="zh-CN" altLang="en-US" sz="2795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74" name="直接连接符 73"/>
          <p:cNvCxnSpPr/>
          <p:nvPr/>
        </p:nvCxnSpPr>
        <p:spPr bwMode="auto">
          <a:xfrm flipH="1">
            <a:off x="3590834" y="1615913"/>
            <a:ext cx="246257" cy="2462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24"/>
          <p:cNvSpPr txBox="1"/>
          <p:nvPr/>
        </p:nvSpPr>
        <p:spPr>
          <a:xfrm>
            <a:off x="3921760" y="2667635"/>
            <a:ext cx="321945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串的模式匹配</a:t>
            </a:r>
            <a:endParaRPr lang="zh-CN" altLang="en-US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1" name="文本框 23"/>
          <p:cNvSpPr txBox="1"/>
          <p:nvPr/>
        </p:nvSpPr>
        <p:spPr bwMode="auto">
          <a:xfrm>
            <a:off x="3453981" y="2601074"/>
            <a:ext cx="383439" cy="5224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795" dirty="0">
                <a:solidFill>
                  <a:schemeClr val="accent1"/>
                </a:solidFill>
                <a:latin typeface="+mn-ea"/>
              </a:rPr>
              <a:t>2</a:t>
            </a:r>
            <a:endParaRPr lang="zh-CN" altLang="en-US" sz="2795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82" name="直接连接符 81"/>
          <p:cNvCxnSpPr/>
          <p:nvPr/>
        </p:nvCxnSpPr>
        <p:spPr bwMode="auto">
          <a:xfrm flipH="1">
            <a:off x="3668305" y="2780712"/>
            <a:ext cx="246258" cy="2462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3030495" y="1101631"/>
            <a:ext cx="0" cy="204739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79" grpId="0"/>
      <p:bldP spid="8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232944" y="3575028"/>
            <a:ext cx="993610" cy="128107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362835" y="235585"/>
            <a:ext cx="4864100" cy="4620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19137" y="500604"/>
            <a:ext cx="3855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块链串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043045" y="986155"/>
            <a:ext cx="1799590" cy="1524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2518410" y="2067560"/>
            <a:ext cx="455358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串是一种特殊的线性表，除了可以用顺序存储结构，也可以用链式存储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79" y="235380"/>
            <a:ext cx="993610" cy="12810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86355" y="3065780"/>
            <a:ext cx="4485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        </a:t>
            </a:r>
            <a:r>
              <a:rPr lang="zh-CN" altLang="en-US" sz="1600"/>
              <a:t>串的链式存储结构中，链表的每个节点可存放一个字符，也可存放多个字符，每个节点称之为块，整个链表称为块链结构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470812" y="3031937"/>
            <a:ext cx="8202930" cy="1409700"/>
            <a:chOff x="3101649" y="1989526"/>
            <a:chExt cx="7822755" cy="1343454"/>
          </a:xfrm>
        </p:grpSpPr>
        <p:sp>
          <p:nvSpPr>
            <p:cNvPr id="9" name="Rectangle 22"/>
            <p:cNvSpPr/>
            <p:nvPr/>
          </p:nvSpPr>
          <p:spPr>
            <a:xfrm>
              <a:off x="3101649" y="1989526"/>
              <a:ext cx="7822755" cy="1343454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262731" y="2243693"/>
              <a:ext cx="7609594" cy="673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      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对串操作时只需从头向尾扫描，不必建立双向链表，。为方便进行串的连接操作，加入尾指针</a:t>
              </a:r>
              <a:endPara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7" name="TextBox 26"/>
          <p:cNvSpPr txBox="1">
            <a:spLocks noChangeArrowheads="1"/>
          </p:cNvSpPr>
          <p:nvPr/>
        </p:nvSpPr>
        <p:spPr bwMode="auto">
          <a:xfrm>
            <a:off x="692785" y="843915"/>
            <a:ext cx="3009265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#define BLOCK_SIZE 4	           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typedef  struct block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{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      char  ch[ BLOCK_SIZE] ;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      struct block *next;        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}  Block ;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16446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块链串存储结构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77845" y="899795"/>
            <a:ext cx="3392805" cy="1918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sym typeface="+mn-ea"/>
              </a:rPr>
              <a:t>typedef struct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sym typeface="+mn-ea"/>
              </a:rPr>
              <a:t>{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sym typeface="+mn-ea"/>
              </a:rPr>
              <a:t>     Block *head;	//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sym typeface="+mn-ea"/>
              </a:rPr>
              <a:t>块链串的头指针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sym typeface="+mn-ea"/>
            </a:endParaRP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sym typeface="+mn-ea"/>
              </a:rPr>
              <a:t>     Block *tall;	//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sym typeface="+mn-ea"/>
              </a:rPr>
              <a:t>块链串的尾指针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sym typeface="+mn-ea"/>
            </a:endParaRP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sym typeface="+mn-ea"/>
              </a:rPr>
              <a:t>     int len;	//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sym typeface="+mn-ea"/>
              </a:rPr>
              <a:t>字符串长度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sym typeface="+mn-ea"/>
            </a:endParaRP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sym typeface="+mn-ea"/>
              </a:rPr>
              <a:t>} LString;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2"/>
          <p:cNvSpPr/>
          <p:nvPr/>
        </p:nvSpPr>
        <p:spPr>
          <a:xfrm>
            <a:off x="547370" y="2388870"/>
            <a:ext cx="8202930" cy="257302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16446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块链串存储结构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2995" y="618490"/>
            <a:ext cx="7321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块链串的存储方式中，块的大小直接影响串的处理效率</a:t>
            </a:r>
            <a:endParaRPr lang="zh-CN" altLang="en-US" sz="1600"/>
          </a:p>
        </p:txBody>
      </p:sp>
      <p:pic>
        <p:nvPicPr>
          <p:cNvPr id="4" name="图片 3" descr="1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9330" y="1031240"/>
            <a:ext cx="3293745" cy="11741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0415" y="2609850"/>
            <a:ext cx="7873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当</a:t>
            </a:r>
            <a:r>
              <a:rPr lang="en-US" altLang="zh-CN" sz="1600">
                <a:solidFill>
                  <a:schemeClr val="bg1"/>
                </a:solidFill>
              </a:rPr>
              <a:t>BLOCK_SIZE</a:t>
            </a:r>
            <a:r>
              <a:rPr lang="zh-CN" altLang="en-US" sz="1600">
                <a:solidFill>
                  <a:schemeClr val="bg1"/>
                </a:solidFill>
              </a:rPr>
              <a:t>大于</a:t>
            </a:r>
            <a:r>
              <a:rPr lang="en-US" altLang="zh-CN" sz="1600">
                <a:solidFill>
                  <a:schemeClr val="bg1"/>
                </a:solidFill>
              </a:rPr>
              <a:t>1</a:t>
            </a:r>
            <a:r>
              <a:rPr lang="zh-CN" altLang="en-US" sz="1600">
                <a:solidFill>
                  <a:schemeClr val="bg1"/>
                </a:solidFill>
              </a:rPr>
              <a:t>： 由于串长不一定是</a:t>
            </a:r>
            <a:r>
              <a:rPr lang="en-US" altLang="zh-CN" sz="1600">
                <a:solidFill>
                  <a:schemeClr val="bg1"/>
                </a:solidFill>
              </a:rPr>
              <a:t>BLOCK_SIZE</a:t>
            </a:r>
            <a:r>
              <a:rPr lang="zh-CN" altLang="en-US" sz="1600">
                <a:solidFill>
                  <a:schemeClr val="bg1"/>
                </a:solidFill>
              </a:rPr>
              <a:t>的整数倍，则链表最后一个          </a:t>
            </a:r>
            <a:r>
              <a:rPr lang="en-US" altLang="zh-CN" sz="1600">
                <a:solidFill>
                  <a:schemeClr val="bg1"/>
                </a:solidFill>
              </a:rPr>
              <a:t>			   </a:t>
            </a:r>
            <a:r>
              <a:rPr lang="zh-CN" altLang="en-US" sz="1600">
                <a:solidFill>
                  <a:schemeClr val="bg1"/>
                </a:solidFill>
              </a:rPr>
              <a:t>节点不一定被串占满，通常要补上</a:t>
            </a:r>
            <a:r>
              <a:rPr lang="en-US" altLang="zh-CN" sz="1600">
                <a:solidFill>
                  <a:schemeClr val="bg1"/>
                </a:solidFill>
              </a:rPr>
              <a:t>“#”</a:t>
            </a:r>
            <a:r>
              <a:rPr lang="zh-CN" altLang="en-US" sz="1600">
                <a:solidFill>
                  <a:schemeClr val="bg1"/>
                </a:solidFill>
              </a:rPr>
              <a:t>作为结束符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0415" y="3674110"/>
            <a:ext cx="69608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当</a:t>
            </a:r>
            <a:r>
              <a:rPr lang="en-US" altLang="zh-CN" sz="1600">
                <a:solidFill>
                  <a:schemeClr val="bg1"/>
                </a:solidFill>
              </a:rPr>
              <a:t>BLOCK_SIZE</a:t>
            </a:r>
            <a:r>
              <a:rPr lang="zh-CN" altLang="en-US" sz="1600">
                <a:solidFill>
                  <a:schemeClr val="bg1"/>
                </a:solidFill>
              </a:rPr>
              <a:t>等于</a:t>
            </a:r>
            <a:r>
              <a:rPr lang="en-US" altLang="zh-CN" sz="1600">
                <a:solidFill>
                  <a:schemeClr val="bg1"/>
                </a:solidFill>
              </a:rPr>
              <a:t>1</a:t>
            </a:r>
            <a:r>
              <a:rPr lang="zh-CN" altLang="en-US" sz="1600">
                <a:solidFill>
                  <a:schemeClr val="bg1"/>
                </a:solidFill>
              </a:rPr>
              <a:t>：此时块链表结构同线性链表，插入，删除等处理方</a:t>
            </a:r>
            <a:r>
              <a:rPr lang="en-US" altLang="zh-CN" sz="1600">
                <a:solidFill>
                  <a:schemeClr val="bg1"/>
                </a:solidFill>
              </a:rPr>
              <a:t>			  </a:t>
            </a:r>
            <a:r>
              <a:rPr lang="zh-CN" altLang="en-US" sz="1600">
                <a:solidFill>
                  <a:schemeClr val="bg1"/>
                </a:solidFill>
              </a:rPr>
              <a:t>法和线性链表一样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60518" y="1967532"/>
            <a:ext cx="2423365" cy="1634225"/>
            <a:chOff x="1390650" y="1079500"/>
            <a:chExt cx="2424113" cy="1634729"/>
          </a:xfrm>
        </p:grpSpPr>
        <p:sp>
          <p:nvSpPr>
            <p:cNvPr id="17" name="Freeform 10"/>
            <p:cNvSpPr/>
            <p:nvPr/>
          </p:nvSpPr>
          <p:spPr bwMode="auto">
            <a:xfrm>
              <a:off x="1450182" y="1079500"/>
              <a:ext cx="2364581" cy="1634729"/>
            </a:xfrm>
            <a:custGeom>
              <a:avLst/>
              <a:gdLst>
                <a:gd name="T0" fmla="*/ 1192 w 1192"/>
                <a:gd name="T1" fmla="*/ 148 h 1156"/>
                <a:gd name="T2" fmla="*/ 74 w 1192"/>
                <a:gd name="T3" fmla="*/ 0 h 1156"/>
                <a:gd name="T4" fmla="*/ 0 w 1192"/>
                <a:gd name="T5" fmla="*/ 788 h 1156"/>
                <a:gd name="T6" fmla="*/ 710 w 1192"/>
                <a:gd name="T7" fmla="*/ 854 h 1156"/>
                <a:gd name="T8" fmla="*/ 898 w 1192"/>
                <a:gd name="T9" fmla="*/ 1156 h 1156"/>
                <a:gd name="T10" fmla="*/ 881 w 1192"/>
                <a:gd name="T11" fmla="*/ 866 h 1156"/>
                <a:gd name="T12" fmla="*/ 1093 w 1192"/>
                <a:gd name="T13" fmla="*/ 873 h 1156"/>
                <a:gd name="T14" fmla="*/ 1192 w 1192"/>
                <a:gd name="T15" fmla="*/ 148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2" h="1156">
                  <a:moveTo>
                    <a:pt x="1192" y="148"/>
                  </a:moveTo>
                  <a:lnTo>
                    <a:pt x="74" y="0"/>
                  </a:lnTo>
                  <a:lnTo>
                    <a:pt x="0" y="788"/>
                  </a:lnTo>
                  <a:lnTo>
                    <a:pt x="710" y="854"/>
                  </a:lnTo>
                  <a:lnTo>
                    <a:pt x="898" y="1156"/>
                  </a:lnTo>
                  <a:lnTo>
                    <a:pt x="881" y="866"/>
                  </a:lnTo>
                  <a:lnTo>
                    <a:pt x="1093" y="873"/>
                  </a:lnTo>
                  <a:lnTo>
                    <a:pt x="1192" y="148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390650" y="1200944"/>
              <a:ext cx="2227660" cy="1513285"/>
            </a:xfrm>
            <a:custGeom>
              <a:avLst/>
              <a:gdLst>
                <a:gd name="T0" fmla="*/ 1123 w 1123"/>
                <a:gd name="T1" fmla="*/ 0 h 1070"/>
                <a:gd name="T2" fmla="*/ 0 w 1123"/>
                <a:gd name="T3" fmla="*/ 0 h 1070"/>
                <a:gd name="T4" fmla="*/ 0 w 1123"/>
                <a:gd name="T5" fmla="*/ 787 h 1070"/>
                <a:gd name="T6" fmla="*/ 712 w 1123"/>
                <a:gd name="T7" fmla="*/ 787 h 1070"/>
                <a:gd name="T8" fmla="*/ 928 w 1123"/>
                <a:gd name="T9" fmla="*/ 1070 h 1070"/>
                <a:gd name="T10" fmla="*/ 928 w 1123"/>
                <a:gd name="T11" fmla="*/ 787 h 1070"/>
                <a:gd name="T12" fmla="*/ 1123 w 1123"/>
                <a:gd name="T13" fmla="*/ 787 h 1070"/>
                <a:gd name="T14" fmla="*/ 1123 w 1123"/>
                <a:gd name="T15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3" h="1070">
                  <a:moveTo>
                    <a:pt x="1123" y="0"/>
                  </a:moveTo>
                  <a:lnTo>
                    <a:pt x="0" y="0"/>
                  </a:lnTo>
                  <a:lnTo>
                    <a:pt x="0" y="787"/>
                  </a:lnTo>
                  <a:lnTo>
                    <a:pt x="712" y="787"/>
                  </a:lnTo>
                  <a:lnTo>
                    <a:pt x="928" y="1070"/>
                  </a:lnTo>
                  <a:lnTo>
                    <a:pt x="928" y="787"/>
                  </a:lnTo>
                  <a:lnTo>
                    <a:pt x="1123" y="78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45789" y="1967532"/>
            <a:ext cx="2423364" cy="1634225"/>
            <a:chOff x="5254229" y="1079500"/>
            <a:chExt cx="2424112" cy="1634729"/>
          </a:xfrm>
        </p:grpSpPr>
        <p:sp>
          <p:nvSpPr>
            <p:cNvPr id="19" name="Freeform 10"/>
            <p:cNvSpPr/>
            <p:nvPr/>
          </p:nvSpPr>
          <p:spPr bwMode="auto">
            <a:xfrm>
              <a:off x="5313760" y="1079500"/>
              <a:ext cx="2364581" cy="1634729"/>
            </a:xfrm>
            <a:custGeom>
              <a:avLst/>
              <a:gdLst>
                <a:gd name="T0" fmla="*/ 1192 w 1192"/>
                <a:gd name="T1" fmla="*/ 148 h 1156"/>
                <a:gd name="T2" fmla="*/ 74 w 1192"/>
                <a:gd name="T3" fmla="*/ 0 h 1156"/>
                <a:gd name="T4" fmla="*/ 0 w 1192"/>
                <a:gd name="T5" fmla="*/ 788 h 1156"/>
                <a:gd name="T6" fmla="*/ 710 w 1192"/>
                <a:gd name="T7" fmla="*/ 854 h 1156"/>
                <a:gd name="T8" fmla="*/ 898 w 1192"/>
                <a:gd name="T9" fmla="*/ 1156 h 1156"/>
                <a:gd name="T10" fmla="*/ 881 w 1192"/>
                <a:gd name="T11" fmla="*/ 866 h 1156"/>
                <a:gd name="T12" fmla="*/ 1093 w 1192"/>
                <a:gd name="T13" fmla="*/ 873 h 1156"/>
                <a:gd name="T14" fmla="*/ 1192 w 1192"/>
                <a:gd name="T15" fmla="*/ 148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2" h="1156">
                  <a:moveTo>
                    <a:pt x="1192" y="148"/>
                  </a:moveTo>
                  <a:lnTo>
                    <a:pt x="74" y="0"/>
                  </a:lnTo>
                  <a:lnTo>
                    <a:pt x="0" y="788"/>
                  </a:lnTo>
                  <a:lnTo>
                    <a:pt x="710" y="854"/>
                  </a:lnTo>
                  <a:lnTo>
                    <a:pt x="898" y="1156"/>
                  </a:lnTo>
                  <a:lnTo>
                    <a:pt x="881" y="866"/>
                  </a:lnTo>
                  <a:lnTo>
                    <a:pt x="1093" y="873"/>
                  </a:lnTo>
                  <a:lnTo>
                    <a:pt x="1192" y="148"/>
                  </a:lnTo>
                  <a:close/>
                </a:path>
              </a:pathLst>
            </a:custGeom>
            <a:solidFill>
              <a:schemeClr val="accent3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5254229" y="1200944"/>
              <a:ext cx="2227659" cy="1513285"/>
            </a:xfrm>
            <a:custGeom>
              <a:avLst/>
              <a:gdLst>
                <a:gd name="T0" fmla="*/ 1123 w 1123"/>
                <a:gd name="T1" fmla="*/ 0 h 1070"/>
                <a:gd name="T2" fmla="*/ 0 w 1123"/>
                <a:gd name="T3" fmla="*/ 0 h 1070"/>
                <a:gd name="T4" fmla="*/ 0 w 1123"/>
                <a:gd name="T5" fmla="*/ 787 h 1070"/>
                <a:gd name="T6" fmla="*/ 712 w 1123"/>
                <a:gd name="T7" fmla="*/ 787 h 1070"/>
                <a:gd name="T8" fmla="*/ 928 w 1123"/>
                <a:gd name="T9" fmla="*/ 1070 h 1070"/>
                <a:gd name="T10" fmla="*/ 928 w 1123"/>
                <a:gd name="T11" fmla="*/ 787 h 1070"/>
                <a:gd name="T12" fmla="*/ 1123 w 1123"/>
                <a:gd name="T13" fmla="*/ 787 h 1070"/>
                <a:gd name="T14" fmla="*/ 1123 w 1123"/>
                <a:gd name="T15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3" h="1070">
                  <a:moveTo>
                    <a:pt x="1123" y="0"/>
                  </a:moveTo>
                  <a:lnTo>
                    <a:pt x="0" y="0"/>
                  </a:lnTo>
                  <a:lnTo>
                    <a:pt x="0" y="787"/>
                  </a:lnTo>
                  <a:lnTo>
                    <a:pt x="712" y="787"/>
                  </a:lnTo>
                  <a:lnTo>
                    <a:pt x="928" y="1070"/>
                  </a:lnTo>
                  <a:lnTo>
                    <a:pt x="928" y="787"/>
                  </a:lnTo>
                  <a:lnTo>
                    <a:pt x="1123" y="78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5" name="TextBox 57"/>
          <p:cNvSpPr txBox="1"/>
          <p:nvPr/>
        </p:nvSpPr>
        <p:spPr bwMode="auto">
          <a:xfrm>
            <a:off x="1430742" y="2365079"/>
            <a:ext cx="2004395" cy="4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BF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57"/>
          <p:cNvSpPr txBox="1"/>
          <p:nvPr/>
        </p:nvSpPr>
        <p:spPr bwMode="auto">
          <a:xfrm>
            <a:off x="5505603" y="2365079"/>
            <a:ext cx="2004395" cy="4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KMP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矩形 56"/>
          <p:cNvSpPr>
            <a:spLocks noChangeArrowheads="1"/>
          </p:cNvSpPr>
          <p:nvPr/>
        </p:nvSpPr>
        <p:spPr bwMode="auto">
          <a:xfrm>
            <a:off x="109220" y="164465"/>
            <a:ext cx="2459990" cy="458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串的模式匹配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2"/>
          <p:cNvSpPr/>
          <p:nvPr/>
        </p:nvSpPr>
        <p:spPr>
          <a:xfrm>
            <a:off x="4690110" y="552450"/>
            <a:ext cx="4060190" cy="440944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32080" y="17208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1.BF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333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295" y="479425"/>
            <a:ext cx="3923665" cy="4404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13300" y="1016635"/>
            <a:ext cx="3813175" cy="26511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bg1"/>
                </a:solidFill>
              </a:rPr>
              <a:t>BF</a:t>
            </a:r>
            <a:r>
              <a:rPr lang="zh-CN" altLang="en-US" sz="1600">
                <a:solidFill>
                  <a:schemeClr val="bg1"/>
                </a:solidFill>
              </a:rPr>
              <a:t>模式匹配算法又称蛮力匹配算法，从主串</a:t>
            </a:r>
            <a:r>
              <a:rPr lang="en-US" altLang="zh-CN" sz="1600">
                <a:solidFill>
                  <a:schemeClr val="bg1"/>
                </a:solidFill>
              </a:rPr>
              <a:t>S</a:t>
            </a:r>
            <a:r>
              <a:rPr lang="zh-CN" altLang="en-US" sz="1600">
                <a:solidFill>
                  <a:schemeClr val="bg1"/>
                </a:solidFill>
              </a:rPr>
              <a:t>的第</a:t>
            </a:r>
            <a:r>
              <a:rPr lang="en-US" altLang="zh-CN" sz="1600">
                <a:solidFill>
                  <a:schemeClr val="bg1"/>
                </a:solidFill>
              </a:rPr>
              <a:t>pos</a:t>
            </a:r>
            <a:r>
              <a:rPr lang="zh-CN" altLang="en-US" sz="1600">
                <a:solidFill>
                  <a:schemeClr val="bg1"/>
                </a:solidFill>
              </a:rPr>
              <a:t>个字符开始，和模式串</a:t>
            </a:r>
            <a:r>
              <a:rPr lang="en-US" altLang="zh-CN" sz="1600">
                <a:solidFill>
                  <a:schemeClr val="bg1"/>
                </a:solidFill>
              </a:rPr>
              <a:t>T</a:t>
            </a:r>
            <a:r>
              <a:rPr lang="zh-CN" altLang="en-US" sz="1600">
                <a:solidFill>
                  <a:schemeClr val="bg1"/>
                </a:solidFill>
              </a:rPr>
              <a:t>的第一个字符比较。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</a:rPr>
              <a:t>若相等     </a:t>
            </a:r>
            <a:r>
              <a:rPr lang="en-US" altLang="zh-CN" sz="1600">
                <a:solidFill>
                  <a:schemeClr val="bg1"/>
                </a:solidFill>
              </a:rPr>
              <a:t>:</a:t>
            </a:r>
            <a:r>
              <a:rPr lang="zh-CN" altLang="en-US" sz="1600">
                <a:solidFill>
                  <a:schemeClr val="bg1"/>
                </a:solidFill>
              </a:rPr>
              <a:t> 则继续逐个比较后续字符。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</a:rPr>
              <a:t>若不相等  </a:t>
            </a:r>
            <a:r>
              <a:rPr lang="en-US" altLang="zh-CN" sz="1600">
                <a:solidFill>
                  <a:schemeClr val="bg1"/>
                </a:solidFill>
              </a:rPr>
              <a:t>: </a:t>
            </a:r>
            <a:r>
              <a:rPr lang="zh-CN" altLang="en-US" sz="1600">
                <a:solidFill>
                  <a:schemeClr val="bg1"/>
                </a:solidFill>
              </a:rPr>
              <a:t>回溯到主串</a:t>
            </a:r>
            <a:r>
              <a:rPr lang="en-US" altLang="zh-CN" sz="1600">
                <a:solidFill>
                  <a:schemeClr val="bg1"/>
                </a:solidFill>
              </a:rPr>
              <a:t>S</a:t>
            </a:r>
            <a:r>
              <a:rPr lang="zh-CN" altLang="en-US" sz="1600">
                <a:solidFill>
                  <a:schemeClr val="bg1"/>
                </a:solidFill>
              </a:rPr>
              <a:t>的第</a:t>
            </a:r>
            <a:r>
              <a:rPr lang="en-US" altLang="zh-CN" sz="1600">
                <a:solidFill>
                  <a:schemeClr val="bg1"/>
                </a:solidFill>
              </a:rPr>
              <a:t>pos+1</a:t>
            </a:r>
            <a:r>
              <a:rPr lang="zh-CN" altLang="en-US" sz="1600">
                <a:solidFill>
                  <a:schemeClr val="bg1"/>
                </a:solidFill>
              </a:rPr>
              <a:t>个字</a:t>
            </a:r>
            <a:r>
              <a:rPr lang="en-US" altLang="zh-CN" sz="1600">
                <a:solidFill>
                  <a:schemeClr val="bg1"/>
                </a:solidFill>
              </a:rPr>
              <a:t>	      </a:t>
            </a:r>
            <a:r>
              <a:rPr lang="zh-CN" altLang="en-US" sz="1600">
                <a:solidFill>
                  <a:schemeClr val="bg1"/>
                </a:solidFill>
              </a:rPr>
              <a:t>符重新开始比较。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</a:rPr>
              <a:t>以此类推直至模式串</a:t>
            </a:r>
            <a:r>
              <a:rPr lang="en-US" altLang="zh-CN" sz="1600">
                <a:solidFill>
                  <a:schemeClr val="bg1"/>
                </a:solidFill>
              </a:rPr>
              <a:t>T</a:t>
            </a:r>
            <a:r>
              <a:rPr lang="zh-CN" altLang="en-US" sz="1600">
                <a:solidFill>
                  <a:schemeClr val="bg1"/>
                </a:solidFill>
              </a:rPr>
              <a:t>中的每一个字符依次与主串</a:t>
            </a:r>
            <a:r>
              <a:rPr lang="en-US" altLang="zh-CN" sz="1600">
                <a:solidFill>
                  <a:schemeClr val="bg1"/>
                </a:solidFill>
              </a:rPr>
              <a:t>S</a:t>
            </a:r>
            <a:r>
              <a:rPr lang="zh-CN" altLang="en-US" sz="1600">
                <a:solidFill>
                  <a:schemeClr val="bg1"/>
                </a:solidFill>
              </a:rPr>
              <a:t>中的一个连续字符串相等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32080" y="17208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1.BF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960" y="848995"/>
            <a:ext cx="7474585" cy="362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Index (SString S, int pos, SString T)</a:t>
            </a:r>
            <a:endParaRPr lang="en-US" altLang="zh-CN"/>
          </a:p>
          <a:p>
            <a:r>
              <a:rPr lang="en-US" altLang="zh-CN"/>
              <a:t>{    int i = pos,j = 1;	           //</a:t>
            </a:r>
            <a:r>
              <a:rPr lang="zh-CN" altLang="en-US"/>
              <a:t>主串从第</a:t>
            </a:r>
            <a:r>
              <a:rPr lang="en-US" altLang="zh-CN"/>
              <a:t>pos</a:t>
            </a:r>
            <a:r>
              <a:rPr lang="zh-CN" altLang="en-US"/>
              <a:t>开始，模式串从头开始</a:t>
            </a:r>
            <a:endParaRPr lang="zh-CN" altLang="en-US"/>
          </a:p>
          <a:p>
            <a:r>
              <a:rPr lang="en-US" altLang="zh-CN"/>
              <a:t>     while( i &lt;= S.len &amp;&amp; j &lt;=T.len)</a:t>
            </a:r>
            <a:endParaRPr lang="en-US" altLang="zh-CN"/>
          </a:p>
          <a:p>
            <a:r>
              <a:rPr lang="en-US" altLang="zh-CN"/>
              <a:t>     {     if(S.ch[i] == T.ch[j])</a:t>
            </a:r>
            <a:endParaRPr lang="en-US" altLang="zh-CN"/>
          </a:p>
          <a:p>
            <a:r>
              <a:rPr lang="en-US" altLang="zh-CN"/>
              <a:t>            {    i++;</a:t>
            </a:r>
            <a:endParaRPr lang="en-US" altLang="zh-CN"/>
          </a:p>
          <a:p>
            <a:r>
              <a:rPr lang="en-US" altLang="zh-CN"/>
              <a:t>	   j++;</a:t>
            </a:r>
            <a:endParaRPr lang="en-US" altLang="zh-CN"/>
          </a:p>
          <a:p>
            <a:r>
              <a:rPr lang="en-US" altLang="zh-CN"/>
              <a:t>            }</a:t>
            </a:r>
            <a:endParaRPr lang="en-US" altLang="zh-CN"/>
          </a:p>
          <a:p>
            <a:r>
              <a:rPr lang="en-US" altLang="zh-CN"/>
              <a:t>            else</a:t>
            </a:r>
            <a:endParaRPr lang="en-US" altLang="zh-CN"/>
          </a:p>
          <a:p>
            <a:r>
              <a:rPr lang="en-US" altLang="zh-CN"/>
              <a:t>            {    i = i - j + 2 ;	          //</a:t>
            </a:r>
            <a:r>
              <a:rPr lang="zh-CN" altLang="en-US"/>
              <a:t>当对应字符不等时</a:t>
            </a:r>
            <a:endParaRPr lang="zh-CN" altLang="en-US"/>
          </a:p>
          <a:p>
            <a:r>
              <a:rPr lang="en-US" altLang="zh-CN"/>
              <a:t>	   j = 1;		          //</a:t>
            </a:r>
            <a:r>
              <a:rPr lang="zh-CN" altLang="en-US"/>
              <a:t>主串回溯到</a:t>
            </a:r>
            <a:r>
              <a:rPr lang="en-US" altLang="zh-CN"/>
              <a:t>i-j+2</a:t>
            </a:r>
            <a:r>
              <a:rPr lang="zh-CN" altLang="en-US"/>
              <a:t>的位置重新比较</a:t>
            </a:r>
            <a:endParaRPr lang="zh-CN" altLang="en-US"/>
          </a:p>
          <a:p>
            <a:r>
              <a:rPr lang="en-US" altLang="zh-CN"/>
              <a:t>            }</a:t>
            </a:r>
            <a:endParaRPr lang="en-US" altLang="zh-CN"/>
          </a:p>
          <a:p>
            <a:r>
              <a:rPr lang="en-US" altLang="zh-CN"/>
              <a:t>     }</a:t>
            </a:r>
            <a:endParaRPr lang="en-US" altLang="zh-CN"/>
          </a:p>
          <a:p>
            <a:r>
              <a:rPr lang="en-US" altLang="zh-CN"/>
              <a:t>     if(j &gt; T.len)</a:t>
            </a:r>
            <a:endParaRPr lang="en-US" altLang="zh-CN"/>
          </a:p>
          <a:p>
            <a:r>
              <a:rPr lang="en-US" altLang="zh-CN"/>
              <a:t>           return i - T.len;	          //</a:t>
            </a:r>
            <a:r>
              <a:rPr lang="zh-CN" altLang="en-US"/>
              <a:t>匹配成功，返回匹配起始位置。</a:t>
            </a:r>
            <a:endParaRPr lang="zh-CN" altLang="en-US"/>
          </a:p>
          <a:p>
            <a:r>
              <a:rPr lang="en-US" altLang="zh-CN"/>
              <a:t>     else</a:t>
            </a:r>
            <a:endParaRPr lang="en-US" altLang="zh-CN"/>
          </a:p>
          <a:p>
            <a:r>
              <a:rPr lang="en-US" altLang="zh-CN"/>
              <a:t>           return 0;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32080" y="17208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2.KMP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22"/>
          <p:cNvSpPr/>
          <p:nvPr/>
        </p:nvSpPr>
        <p:spPr>
          <a:xfrm>
            <a:off x="4690110" y="559435"/>
            <a:ext cx="4060190" cy="440944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5070" y="1130300"/>
            <a:ext cx="3645535" cy="896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KMP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算法是</a:t>
            </a:r>
            <a:r>
              <a:rPr lang="en-US" altLang="zh-CN" sz="130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D.E.Knuth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J.H.Morris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V.R.Pratt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共同提出的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简称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KMP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算法。该算法较简单算法有较大改进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主要是消除了主串指针的回溯</a:t>
            </a:r>
            <a:r>
              <a:rPr lang="en-US" altLang="zh-CN" sz="1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从而使算法效率有了某种程度的提高。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559435" y="1336675"/>
            <a:ext cx="2947670" cy="22390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第一部分，计算模式串的next或nextval数组。</a:t>
            </a:r>
            <a:endParaRPr lang="en-US"/>
          </a:p>
          <a:p>
            <a:r>
              <a:rPr lang="en-US"/>
              <a:t>第二部分，利用计算好的模式串的nextval数组，进行模式匹配。</a:t>
            </a:r>
            <a:endParaRPr lang="en-US"/>
          </a:p>
          <a:p>
            <a:r>
              <a:rPr lang="en-US"/>
              <a:t>    KMP算法中有next数组和nextval数组之分。 他们代表的意义和作用完全一样，完全可以混用。 唯一不同的是，next数组在一些情况下有些缺陷，而nextval是为了弥补这个缺陷而产生的。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938530" y="798195"/>
            <a:ext cx="2947670" cy="318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KMP算法由两部分组成：</a:t>
            </a:r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5668010" y="2228215"/>
            <a:ext cx="2435860" cy="318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烤馍片算法有点难</a:t>
            </a:r>
            <a:endParaRPr lang="x-none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3085" y="3951605"/>
            <a:ext cx="3433445" cy="745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原理：</a:t>
            </a:r>
            <a:r>
              <a:rPr lang="en-US"/>
              <a:t>利用已经部分匹配这个有效信息，保持i指针不回溯，通过修改j指针，让模式串尽量地移动到有效的位置。</a:t>
            </a:r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5290" y="2595245"/>
            <a:ext cx="2188845" cy="2188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32080" y="17208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2.KMP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721995"/>
            <a:ext cx="3565525" cy="1495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3016250"/>
            <a:ext cx="3559175" cy="1435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80" y="741680"/>
            <a:ext cx="3604895" cy="1475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460" y="3004820"/>
            <a:ext cx="3563620" cy="1511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5780" y="2294890"/>
            <a:ext cx="3360420" cy="745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如图：C和D不匹配了，我们要把j移动到哪？显然是第1位。为什么？因为前面有一个A相同啊：</a:t>
            </a:r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4791075" y="2401570"/>
            <a:ext cx="337375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可以把j指针移动到第2位，因为前面有两个字母是一样的：</a:t>
            </a:r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2661920" y="272415"/>
            <a:ext cx="4870450" cy="318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最前面的k个字符和j之前的最后k个字符是一样的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32080" y="17208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2.KMP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Rectangle 22"/>
          <p:cNvSpPr/>
          <p:nvPr/>
        </p:nvSpPr>
        <p:spPr>
          <a:xfrm>
            <a:off x="5069205" y="175260"/>
            <a:ext cx="4060190" cy="4727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" y="1239520"/>
            <a:ext cx="5400040" cy="866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3452495"/>
            <a:ext cx="5419090" cy="847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5470" y="771525"/>
            <a:ext cx="4278630" cy="318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①寻找前缀后缀最长公共元素长度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494030" y="2397760"/>
            <a:ext cx="3705860" cy="318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②求next数组</a:t>
            </a:r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521970" y="2738755"/>
            <a:ext cx="4708525" cy="532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en-US"/>
              <a:t>通过观察，实际上就是</a:t>
            </a:r>
            <a:r>
              <a:rPr lang="en-US"/>
              <a:t>将第①步骤中求得的值整体</a:t>
            </a:r>
            <a:r>
              <a:rPr lang="x-none" altLang="en-US"/>
              <a:t>复制</a:t>
            </a:r>
            <a:r>
              <a:rPr lang="en-US"/>
              <a:t>，然后初值赋为-1，如下表格所示：</a:t>
            </a:r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5682615" y="478790"/>
            <a:ext cx="3207385" cy="426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#include&lt;stdio.h&gt;</a:t>
            </a:r>
            <a:endParaRPr lang="en-US" sz="1200"/>
          </a:p>
          <a:p>
            <a:r>
              <a:rPr lang="en-US" sz="1200"/>
              <a:t>#include&lt;string.h&gt;</a:t>
            </a:r>
            <a:endParaRPr lang="en-US" sz="1200"/>
          </a:p>
          <a:p>
            <a:r>
              <a:rPr lang="en-US" sz="1200"/>
              <a:t>int main(){</a:t>
            </a:r>
            <a:endParaRPr lang="en-US" sz="1200"/>
          </a:p>
          <a:p>
            <a:r>
              <a:rPr lang="en-US" sz="1200"/>
              <a:t>    char ptr[100];</a:t>
            </a:r>
            <a:endParaRPr lang="en-US" sz="1200"/>
          </a:p>
          <a:p>
            <a:endParaRPr lang="en-US" sz="1000"/>
          </a:p>
          <a:p>
            <a:r>
              <a:rPr lang="en-US" sz="1200"/>
              <a:t>    int  next[101]; </a:t>
            </a:r>
            <a:endParaRPr lang="en-US" sz="1200"/>
          </a:p>
          <a:p>
            <a:r>
              <a:rPr lang="en-US" sz="1200"/>
              <a:t>    next[0] = -1;</a:t>
            </a:r>
            <a:endParaRPr lang="en-US" sz="1200"/>
          </a:p>
          <a:p>
            <a:r>
              <a:rPr lang="en-US" sz="1200"/>
              <a:t>    int j = 0;</a:t>
            </a:r>
            <a:endParaRPr lang="en-US" sz="1200"/>
          </a:p>
          <a:p>
            <a:r>
              <a:rPr lang="en-US" sz="1200"/>
              <a:t>    int k = -1;</a:t>
            </a:r>
            <a:endParaRPr lang="en-US" sz="1200"/>
          </a:p>
          <a:p>
            <a:r>
              <a:rPr lang="en-US" sz="1200"/>
              <a:t>    int len = strlen(str);</a:t>
            </a:r>
            <a:endParaRPr lang="en-US" sz="1200"/>
          </a:p>
          <a:p>
            <a:r>
              <a:rPr lang="en-US" sz="1200"/>
              <a:t>    </a:t>
            </a:r>
            <a:endParaRPr lang="en-US" sz="1200"/>
          </a:p>
          <a:p>
            <a:r>
              <a:rPr lang="en-US" sz="1200"/>
              <a:t>    fgets(ptr,100,stdin);</a:t>
            </a:r>
            <a:endParaRPr lang="en-US" sz="1200"/>
          </a:p>
          <a:p>
            <a:r>
              <a:rPr lang="en-US" sz="1200"/>
              <a:t>    </a:t>
            </a:r>
            <a:endParaRPr lang="en-US" sz="1200"/>
          </a:p>
          <a:p>
            <a:r>
              <a:rPr lang="en-US" sz="1200"/>
              <a:t>    while (j &lt; (len-1)) {</a:t>
            </a:r>
            <a:endParaRPr lang="en-US" sz="1200"/>
          </a:p>
          <a:p>
            <a:r>
              <a:rPr lang="en-US" sz="1200"/>
              <a:t>       if (k == -1 || ptr[j] == ptr[k]) {</a:t>
            </a:r>
            <a:endParaRPr lang="en-US" sz="1200"/>
          </a:p>
          <a:p>
            <a:r>
              <a:rPr lang="en-US" sz="1200"/>
              <a:t>           next[++j] = ++k;</a:t>
            </a:r>
            <a:endParaRPr lang="en-US" sz="1200"/>
          </a:p>
          <a:p>
            <a:r>
              <a:rPr lang="en-US" sz="1200"/>
              <a:t>       } else {  //不相等的时候需要回溯</a:t>
            </a:r>
            <a:endParaRPr lang="en-US" sz="1200"/>
          </a:p>
          <a:p>
            <a:r>
              <a:rPr lang="en-US" sz="1200"/>
              <a:t>           k = next[k]; //???为什么是这样</a:t>
            </a:r>
            <a:endParaRPr lang="en-US" sz="1200"/>
          </a:p>
          <a:p>
            <a:r>
              <a:rPr lang="en-US" sz="1200"/>
              <a:t>       }</a:t>
            </a:r>
            <a:endParaRPr lang="en-US" sz="1200"/>
          </a:p>
          <a:p>
            <a:r>
              <a:rPr lang="en-US" sz="1200"/>
              <a:t>    }</a:t>
            </a:r>
            <a:endParaRPr lang="en-US" sz="1200"/>
          </a:p>
          <a:p>
            <a:r>
              <a:rPr lang="en-US" sz="1200"/>
              <a:t>    for(i=0;i&lt;len;i++)</a:t>
            </a:r>
            <a:endParaRPr lang="en-US" sz="1200"/>
          </a:p>
          <a:p>
            <a:r>
              <a:rPr lang="en-US" sz="1200"/>
              <a:t>    	printf("%d ",next[i]);</a:t>
            </a:r>
            <a:endParaRPr lang="en-US" sz="1200"/>
          </a:p>
          <a:p>
            <a:r>
              <a:rPr lang="en-US" sz="1200"/>
              <a:t>}</a:t>
            </a:r>
            <a:endParaRPr lang="en-US" sz="1200"/>
          </a:p>
        </p:txBody>
      </p:sp>
      <p:sp>
        <p:nvSpPr>
          <p:cNvPr id="11" name="圆角矩形 10"/>
          <p:cNvSpPr/>
          <p:nvPr/>
        </p:nvSpPr>
        <p:spPr>
          <a:xfrm>
            <a:off x="4063365" y="1661160"/>
            <a:ext cx="370205" cy="24701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4985385" y="1616710"/>
            <a:ext cx="370205" cy="24701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4113530" y="1593850"/>
            <a:ext cx="24574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0</a:t>
            </a:r>
            <a:endParaRPr lang="x-none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38725" y="1569085"/>
            <a:ext cx="24574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1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32080" y="17208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2.KMP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02000" y="2419350"/>
            <a:ext cx="254000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 </a:t>
            </a:r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711200"/>
            <a:ext cx="3676015" cy="1552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85" y="709295"/>
            <a:ext cx="3667125" cy="15633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1005" y="2225040"/>
            <a:ext cx="2540000" cy="532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en-US"/>
              <a:t>发现</a:t>
            </a:r>
            <a:r>
              <a:rPr lang="en-US"/>
              <a:t>当P[k] == P[j]时，</a:t>
            </a:r>
            <a:endParaRPr lang="en-US"/>
          </a:p>
          <a:p>
            <a:r>
              <a:rPr lang="en-US"/>
              <a:t>有next[j+1] == next[j] +1</a:t>
            </a:r>
            <a:endParaRPr lang="en-US"/>
          </a:p>
        </p:txBody>
      </p:sp>
      <p:sp>
        <p:nvSpPr>
          <p:cNvPr id="17" name="文本框 16"/>
          <p:cNvSpPr txBox="1"/>
          <p:nvPr/>
        </p:nvSpPr>
        <p:spPr>
          <a:xfrm>
            <a:off x="414655" y="2915920"/>
            <a:ext cx="4296410" cy="2239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其实这个是可以证明的：</a:t>
            </a:r>
            <a:endParaRPr lang="en-US"/>
          </a:p>
          <a:p>
            <a:endParaRPr lang="en-US"/>
          </a:p>
          <a:p>
            <a:r>
              <a:rPr lang="en-US"/>
              <a:t>因为在P[j]之前已经有P[0 ~ k-1] == p[j-k ~ j-1]。（next[j] == k）</a:t>
            </a:r>
            <a:endParaRPr lang="en-US"/>
          </a:p>
          <a:p>
            <a:endParaRPr lang="en-US"/>
          </a:p>
          <a:p>
            <a:r>
              <a:rPr lang="en-US"/>
              <a:t>这时候现有P[k] == P[j]，我们是不是可以得到P[0 ~ k-1] + P[k] == p[j-k ~ j-1] + P[j]。</a:t>
            </a:r>
            <a:endParaRPr lang="en-US"/>
          </a:p>
          <a:p>
            <a:endParaRPr lang="en-US"/>
          </a:p>
          <a:p>
            <a:r>
              <a:rPr lang="en-US"/>
              <a:t>即：P[0 ~ k] == P[j-k ~ j]，即next[j+1] == k + 1 == next[j] + 1。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91633" y="1079167"/>
            <a:ext cx="2423365" cy="1634225"/>
            <a:chOff x="1390650" y="1079500"/>
            <a:chExt cx="2424113" cy="1634729"/>
          </a:xfrm>
        </p:grpSpPr>
        <p:sp>
          <p:nvSpPr>
            <p:cNvPr id="17" name="Freeform 10"/>
            <p:cNvSpPr/>
            <p:nvPr/>
          </p:nvSpPr>
          <p:spPr bwMode="auto">
            <a:xfrm>
              <a:off x="1450182" y="1079500"/>
              <a:ext cx="2364581" cy="1634729"/>
            </a:xfrm>
            <a:custGeom>
              <a:avLst/>
              <a:gdLst>
                <a:gd name="T0" fmla="*/ 1192 w 1192"/>
                <a:gd name="T1" fmla="*/ 148 h 1156"/>
                <a:gd name="T2" fmla="*/ 74 w 1192"/>
                <a:gd name="T3" fmla="*/ 0 h 1156"/>
                <a:gd name="T4" fmla="*/ 0 w 1192"/>
                <a:gd name="T5" fmla="*/ 788 h 1156"/>
                <a:gd name="T6" fmla="*/ 710 w 1192"/>
                <a:gd name="T7" fmla="*/ 854 h 1156"/>
                <a:gd name="T8" fmla="*/ 898 w 1192"/>
                <a:gd name="T9" fmla="*/ 1156 h 1156"/>
                <a:gd name="T10" fmla="*/ 881 w 1192"/>
                <a:gd name="T11" fmla="*/ 866 h 1156"/>
                <a:gd name="T12" fmla="*/ 1093 w 1192"/>
                <a:gd name="T13" fmla="*/ 873 h 1156"/>
                <a:gd name="T14" fmla="*/ 1192 w 1192"/>
                <a:gd name="T15" fmla="*/ 148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2" h="1156">
                  <a:moveTo>
                    <a:pt x="1192" y="148"/>
                  </a:moveTo>
                  <a:lnTo>
                    <a:pt x="74" y="0"/>
                  </a:lnTo>
                  <a:lnTo>
                    <a:pt x="0" y="788"/>
                  </a:lnTo>
                  <a:lnTo>
                    <a:pt x="710" y="854"/>
                  </a:lnTo>
                  <a:lnTo>
                    <a:pt x="898" y="1156"/>
                  </a:lnTo>
                  <a:lnTo>
                    <a:pt x="881" y="866"/>
                  </a:lnTo>
                  <a:lnTo>
                    <a:pt x="1093" y="873"/>
                  </a:lnTo>
                  <a:lnTo>
                    <a:pt x="1192" y="148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390650" y="1200944"/>
              <a:ext cx="2227660" cy="1513285"/>
            </a:xfrm>
            <a:custGeom>
              <a:avLst/>
              <a:gdLst>
                <a:gd name="T0" fmla="*/ 1123 w 1123"/>
                <a:gd name="T1" fmla="*/ 0 h 1070"/>
                <a:gd name="T2" fmla="*/ 0 w 1123"/>
                <a:gd name="T3" fmla="*/ 0 h 1070"/>
                <a:gd name="T4" fmla="*/ 0 w 1123"/>
                <a:gd name="T5" fmla="*/ 787 h 1070"/>
                <a:gd name="T6" fmla="*/ 712 w 1123"/>
                <a:gd name="T7" fmla="*/ 787 h 1070"/>
                <a:gd name="T8" fmla="*/ 928 w 1123"/>
                <a:gd name="T9" fmla="*/ 1070 h 1070"/>
                <a:gd name="T10" fmla="*/ 928 w 1123"/>
                <a:gd name="T11" fmla="*/ 787 h 1070"/>
                <a:gd name="T12" fmla="*/ 1123 w 1123"/>
                <a:gd name="T13" fmla="*/ 787 h 1070"/>
                <a:gd name="T14" fmla="*/ 1123 w 1123"/>
                <a:gd name="T15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3" h="1070">
                  <a:moveTo>
                    <a:pt x="1123" y="0"/>
                  </a:moveTo>
                  <a:lnTo>
                    <a:pt x="0" y="0"/>
                  </a:lnTo>
                  <a:lnTo>
                    <a:pt x="0" y="787"/>
                  </a:lnTo>
                  <a:lnTo>
                    <a:pt x="712" y="787"/>
                  </a:lnTo>
                  <a:lnTo>
                    <a:pt x="928" y="1070"/>
                  </a:lnTo>
                  <a:lnTo>
                    <a:pt x="928" y="787"/>
                  </a:lnTo>
                  <a:lnTo>
                    <a:pt x="1123" y="78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54019" y="1079167"/>
            <a:ext cx="2423364" cy="1634225"/>
            <a:chOff x="5254229" y="1079500"/>
            <a:chExt cx="2424112" cy="1634729"/>
          </a:xfrm>
        </p:grpSpPr>
        <p:sp>
          <p:nvSpPr>
            <p:cNvPr id="19" name="Freeform 10"/>
            <p:cNvSpPr/>
            <p:nvPr/>
          </p:nvSpPr>
          <p:spPr bwMode="auto">
            <a:xfrm>
              <a:off x="5313760" y="1079500"/>
              <a:ext cx="2364581" cy="1634729"/>
            </a:xfrm>
            <a:custGeom>
              <a:avLst/>
              <a:gdLst>
                <a:gd name="T0" fmla="*/ 1192 w 1192"/>
                <a:gd name="T1" fmla="*/ 148 h 1156"/>
                <a:gd name="T2" fmla="*/ 74 w 1192"/>
                <a:gd name="T3" fmla="*/ 0 h 1156"/>
                <a:gd name="T4" fmla="*/ 0 w 1192"/>
                <a:gd name="T5" fmla="*/ 788 h 1156"/>
                <a:gd name="T6" fmla="*/ 710 w 1192"/>
                <a:gd name="T7" fmla="*/ 854 h 1156"/>
                <a:gd name="T8" fmla="*/ 898 w 1192"/>
                <a:gd name="T9" fmla="*/ 1156 h 1156"/>
                <a:gd name="T10" fmla="*/ 881 w 1192"/>
                <a:gd name="T11" fmla="*/ 866 h 1156"/>
                <a:gd name="T12" fmla="*/ 1093 w 1192"/>
                <a:gd name="T13" fmla="*/ 873 h 1156"/>
                <a:gd name="T14" fmla="*/ 1192 w 1192"/>
                <a:gd name="T15" fmla="*/ 148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2" h="1156">
                  <a:moveTo>
                    <a:pt x="1192" y="148"/>
                  </a:moveTo>
                  <a:lnTo>
                    <a:pt x="74" y="0"/>
                  </a:lnTo>
                  <a:lnTo>
                    <a:pt x="0" y="788"/>
                  </a:lnTo>
                  <a:lnTo>
                    <a:pt x="710" y="854"/>
                  </a:lnTo>
                  <a:lnTo>
                    <a:pt x="898" y="1156"/>
                  </a:lnTo>
                  <a:lnTo>
                    <a:pt x="881" y="866"/>
                  </a:lnTo>
                  <a:lnTo>
                    <a:pt x="1093" y="873"/>
                  </a:lnTo>
                  <a:lnTo>
                    <a:pt x="1192" y="148"/>
                  </a:lnTo>
                  <a:close/>
                </a:path>
              </a:pathLst>
            </a:custGeom>
            <a:solidFill>
              <a:schemeClr val="accent3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5254229" y="1200944"/>
              <a:ext cx="2227659" cy="1513285"/>
            </a:xfrm>
            <a:custGeom>
              <a:avLst/>
              <a:gdLst>
                <a:gd name="T0" fmla="*/ 1123 w 1123"/>
                <a:gd name="T1" fmla="*/ 0 h 1070"/>
                <a:gd name="T2" fmla="*/ 0 w 1123"/>
                <a:gd name="T3" fmla="*/ 0 h 1070"/>
                <a:gd name="T4" fmla="*/ 0 w 1123"/>
                <a:gd name="T5" fmla="*/ 787 h 1070"/>
                <a:gd name="T6" fmla="*/ 712 w 1123"/>
                <a:gd name="T7" fmla="*/ 787 h 1070"/>
                <a:gd name="T8" fmla="*/ 928 w 1123"/>
                <a:gd name="T9" fmla="*/ 1070 h 1070"/>
                <a:gd name="T10" fmla="*/ 928 w 1123"/>
                <a:gd name="T11" fmla="*/ 787 h 1070"/>
                <a:gd name="T12" fmla="*/ 1123 w 1123"/>
                <a:gd name="T13" fmla="*/ 787 h 1070"/>
                <a:gd name="T14" fmla="*/ 1123 w 1123"/>
                <a:gd name="T15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3" h="1070">
                  <a:moveTo>
                    <a:pt x="1123" y="0"/>
                  </a:moveTo>
                  <a:lnTo>
                    <a:pt x="0" y="0"/>
                  </a:lnTo>
                  <a:lnTo>
                    <a:pt x="0" y="787"/>
                  </a:lnTo>
                  <a:lnTo>
                    <a:pt x="712" y="787"/>
                  </a:lnTo>
                  <a:lnTo>
                    <a:pt x="928" y="1070"/>
                  </a:lnTo>
                  <a:lnTo>
                    <a:pt x="928" y="787"/>
                  </a:lnTo>
                  <a:lnTo>
                    <a:pt x="1123" y="78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91633" y="3038332"/>
            <a:ext cx="2423365" cy="1633034"/>
            <a:chOff x="1390650" y="3039269"/>
            <a:chExt cx="2424113" cy="1633538"/>
          </a:xfrm>
        </p:grpSpPr>
        <p:sp>
          <p:nvSpPr>
            <p:cNvPr id="21" name="Freeform 10"/>
            <p:cNvSpPr/>
            <p:nvPr/>
          </p:nvSpPr>
          <p:spPr bwMode="auto">
            <a:xfrm>
              <a:off x="1450182" y="3039269"/>
              <a:ext cx="2364581" cy="1633538"/>
            </a:xfrm>
            <a:custGeom>
              <a:avLst/>
              <a:gdLst>
                <a:gd name="T0" fmla="*/ 1192 w 1192"/>
                <a:gd name="T1" fmla="*/ 148 h 1156"/>
                <a:gd name="T2" fmla="*/ 74 w 1192"/>
                <a:gd name="T3" fmla="*/ 0 h 1156"/>
                <a:gd name="T4" fmla="*/ 0 w 1192"/>
                <a:gd name="T5" fmla="*/ 788 h 1156"/>
                <a:gd name="T6" fmla="*/ 710 w 1192"/>
                <a:gd name="T7" fmla="*/ 854 h 1156"/>
                <a:gd name="T8" fmla="*/ 898 w 1192"/>
                <a:gd name="T9" fmla="*/ 1156 h 1156"/>
                <a:gd name="T10" fmla="*/ 881 w 1192"/>
                <a:gd name="T11" fmla="*/ 866 h 1156"/>
                <a:gd name="T12" fmla="*/ 1093 w 1192"/>
                <a:gd name="T13" fmla="*/ 873 h 1156"/>
                <a:gd name="T14" fmla="*/ 1192 w 1192"/>
                <a:gd name="T15" fmla="*/ 148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2" h="1156">
                  <a:moveTo>
                    <a:pt x="1192" y="148"/>
                  </a:moveTo>
                  <a:lnTo>
                    <a:pt x="74" y="0"/>
                  </a:lnTo>
                  <a:lnTo>
                    <a:pt x="0" y="788"/>
                  </a:lnTo>
                  <a:lnTo>
                    <a:pt x="710" y="854"/>
                  </a:lnTo>
                  <a:lnTo>
                    <a:pt x="898" y="1156"/>
                  </a:lnTo>
                  <a:lnTo>
                    <a:pt x="881" y="866"/>
                  </a:lnTo>
                  <a:lnTo>
                    <a:pt x="1093" y="873"/>
                  </a:lnTo>
                  <a:lnTo>
                    <a:pt x="1192" y="148"/>
                  </a:lnTo>
                  <a:close/>
                </a:path>
              </a:pathLst>
            </a:custGeom>
            <a:solidFill>
              <a:schemeClr val="accent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1390650" y="3160713"/>
              <a:ext cx="2227660" cy="1512094"/>
            </a:xfrm>
            <a:custGeom>
              <a:avLst/>
              <a:gdLst>
                <a:gd name="T0" fmla="*/ 1123 w 1123"/>
                <a:gd name="T1" fmla="*/ 0 h 1070"/>
                <a:gd name="T2" fmla="*/ 0 w 1123"/>
                <a:gd name="T3" fmla="*/ 0 h 1070"/>
                <a:gd name="T4" fmla="*/ 0 w 1123"/>
                <a:gd name="T5" fmla="*/ 787 h 1070"/>
                <a:gd name="T6" fmla="*/ 712 w 1123"/>
                <a:gd name="T7" fmla="*/ 787 h 1070"/>
                <a:gd name="T8" fmla="*/ 928 w 1123"/>
                <a:gd name="T9" fmla="*/ 1070 h 1070"/>
                <a:gd name="T10" fmla="*/ 928 w 1123"/>
                <a:gd name="T11" fmla="*/ 787 h 1070"/>
                <a:gd name="T12" fmla="*/ 1123 w 1123"/>
                <a:gd name="T13" fmla="*/ 787 h 1070"/>
                <a:gd name="T14" fmla="*/ 1123 w 1123"/>
                <a:gd name="T15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3" h="1070">
                  <a:moveTo>
                    <a:pt x="1123" y="0"/>
                  </a:moveTo>
                  <a:lnTo>
                    <a:pt x="0" y="0"/>
                  </a:lnTo>
                  <a:lnTo>
                    <a:pt x="0" y="787"/>
                  </a:lnTo>
                  <a:lnTo>
                    <a:pt x="712" y="787"/>
                  </a:lnTo>
                  <a:lnTo>
                    <a:pt x="928" y="1070"/>
                  </a:lnTo>
                  <a:lnTo>
                    <a:pt x="928" y="787"/>
                  </a:lnTo>
                  <a:lnTo>
                    <a:pt x="1123" y="78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5" name="TextBox 57"/>
          <p:cNvSpPr txBox="1"/>
          <p:nvPr/>
        </p:nvSpPr>
        <p:spPr bwMode="auto">
          <a:xfrm>
            <a:off x="1461857" y="1476714"/>
            <a:ext cx="2004395" cy="4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定长顺序串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57"/>
          <p:cNvSpPr txBox="1"/>
          <p:nvPr/>
        </p:nvSpPr>
        <p:spPr bwMode="auto">
          <a:xfrm>
            <a:off x="5313833" y="1476714"/>
            <a:ext cx="2004395" cy="4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堆串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TextBox 57"/>
          <p:cNvSpPr txBox="1"/>
          <p:nvPr/>
        </p:nvSpPr>
        <p:spPr bwMode="auto">
          <a:xfrm>
            <a:off x="1461857" y="3431116"/>
            <a:ext cx="2004395" cy="4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块链串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矩形 56"/>
          <p:cNvSpPr>
            <a:spLocks noChangeArrowheads="1"/>
          </p:cNvSpPr>
          <p:nvPr/>
        </p:nvSpPr>
        <p:spPr bwMode="auto">
          <a:xfrm>
            <a:off x="109220" y="164465"/>
            <a:ext cx="2459990" cy="458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串的存储结构及实现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32080" y="17208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2.KMP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2439035"/>
            <a:ext cx="4769485" cy="1807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1118870"/>
            <a:ext cx="3760470" cy="12896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6300" y="677545"/>
            <a:ext cx="5031105" cy="5003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1300">
                <a:sym typeface="+mn-ea"/>
              </a:rPr>
              <a:t>当P[k] </a:t>
            </a:r>
            <a:r>
              <a:rPr lang="x-none" altLang="en-US" sz="1300">
                <a:sym typeface="+mn-ea"/>
              </a:rPr>
              <a:t>！</a:t>
            </a:r>
            <a:r>
              <a:rPr lang="en-US" sz="1300">
                <a:sym typeface="+mn-ea"/>
              </a:rPr>
              <a:t>= P[j]时  如果你从代码上看应该是这一句：k = next[k]</a:t>
            </a:r>
            <a:endParaRPr lang="en-US" sz="1300">
              <a:sym typeface="+mn-ea"/>
            </a:endParaRPr>
          </a:p>
          <a:p>
            <a:pPr algn="l"/>
            <a:r>
              <a:rPr lang="x-none" altLang="en-US" sz="1300">
                <a:sym typeface="+mn-ea"/>
              </a:rPr>
              <a:t>如下图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6050280" y="1312545"/>
            <a:ext cx="2540000" cy="2665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现在你应该知道为什么要k = next[k]了吧！像上边的例子，我们已经不可能找到[ A，B，A，B ]这个最长的后缀串了，但我们还是可能找到[ A，B ]、[ B ]这样的前缀串的。所以这个过程像不像在定位[ A，B，A，C ]这个串，当C和主串不一样了（也就是k位置不一样了），那当然是把指针移动到next[k]啦。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32080" y="17208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2.KMP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Rectangle 22"/>
          <p:cNvSpPr/>
          <p:nvPr/>
        </p:nvSpPr>
        <p:spPr>
          <a:xfrm>
            <a:off x="3811270" y="154940"/>
            <a:ext cx="4060190" cy="4727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125" y="718185"/>
            <a:ext cx="2994660" cy="417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200"/>
          </a:p>
          <a:p>
            <a:r>
              <a:rPr lang="en-US" sz="1200"/>
              <a:t>int main(){</a:t>
            </a:r>
            <a:endParaRPr lang="en-US" sz="1200"/>
          </a:p>
          <a:p>
            <a:r>
              <a:rPr lang="en-US" sz="1200"/>
              <a:t>    int i = 0; // 主串的位置</a:t>
            </a:r>
            <a:endParaRPr lang="en-US" sz="1200"/>
          </a:p>
          <a:p>
            <a:r>
              <a:rPr lang="en-US" sz="1200"/>
              <a:t>    int j = 0; // 模式串的位置</a:t>
            </a:r>
            <a:endParaRPr lang="en-US" sz="1200"/>
          </a:p>
          <a:p>
            <a:r>
              <a:rPr lang="en-US" sz="1200"/>
              <a:t>    int k =-1;</a:t>
            </a:r>
            <a:endParaRPr lang="en-US" sz="1200"/>
          </a:p>
          <a:p>
            <a:r>
              <a:rPr lang="en-US" sz="1200"/>
              <a:t>    int next[100];</a:t>
            </a:r>
            <a:endParaRPr lang="en-US" sz="1200"/>
          </a:p>
          <a:p>
            <a:r>
              <a:rPr lang="en-US" sz="1200"/>
              <a:t>    next[0] = -1;</a:t>
            </a:r>
            <a:endParaRPr lang="en-US" sz="1200"/>
          </a:p>
          <a:p>
            <a:r>
              <a:rPr lang="en-US" sz="1200"/>
              <a:t>    char str[100];</a:t>
            </a:r>
            <a:endParaRPr lang="en-US" sz="1200"/>
          </a:p>
          <a:p>
            <a:r>
              <a:rPr lang="en-US" sz="1200"/>
              <a:t>    char ptr[100];</a:t>
            </a:r>
            <a:endParaRPr lang="en-US" sz="1200"/>
          </a:p>
          <a:p>
            <a:r>
              <a:rPr lang="en-US" sz="1200"/>
              <a:t>    fgets(str,100,stdin); //获取主串</a:t>
            </a:r>
            <a:endParaRPr lang="en-US" sz="1200"/>
          </a:p>
          <a:p>
            <a:r>
              <a:rPr lang="en-US" sz="1200"/>
              <a:t>    fgets(ptr,100,stdin); //获取模式串</a:t>
            </a:r>
            <a:endParaRPr lang="en-US" sz="1200"/>
          </a:p>
          <a:p>
            <a:r>
              <a:rPr lang="en-US" sz="1200"/>
              <a:t>    int len_1= strlen(str);</a:t>
            </a:r>
            <a:endParaRPr lang="en-US" sz="1200"/>
          </a:p>
          <a:p>
            <a:r>
              <a:rPr lang="en-US" sz="1200"/>
              <a:t>    int len_2= strlen(ptr);</a:t>
            </a:r>
            <a:endParaRPr lang="en-US" sz="1200"/>
          </a:p>
          <a:p>
            <a:r>
              <a:rPr lang="en-US" sz="1200"/>
              <a:t>    </a:t>
            </a:r>
            <a:endParaRPr lang="en-US" sz="1200"/>
          </a:p>
          <a:p>
            <a:r>
              <a:rPr lang="en-US" sz="1200"/>
              <a:t>    while (j &lt; (len_2-1)) {</a:t>
            </a:r>
            <a:endParaRPr lang="en-US" sz="1200"/>
          </a:p>
          <a:p>
            <a:r>
              <a:rPr lang="en-US" sz="1200"/>
              <a:t>       if (k == -1 || ptr[j] == ptr[k]) {</a:t>
            </a:r>
            <a:endParaRPr lang="en-US" sz="1200"/>
          </a:p>
          <a:p>
            <a:r>
              <a:rPr lang="en-US" sz="1200"/>
              <a:t>           next[++j] = ++k;</a:t>
            </a:r>
            <a:endParaRPr lang="en-US" sz="1200"/>
          </a:p>
          <a:p>
            <a:r>
              <a:rPr lang="en-US" sz="1200"/>
              <a:t>       } else {  //不相等的时候需要回溯</a:t>
            </a:r>
            <a:endParaRPr lang="en-US" sz="1200"/>
          </a:p>
          <a:p>
            <a:r>
              <a:rPr lang="en-US" sz="1200"/>
              <a:t>          k = next[k]; </a:t>
            </a:r>
            <a:endParaRPr lang="en-US" sz="1200"/>
          </a:p>
          <a:p>
            <a:r>
              <a:rPr lang="en-US" sz="1200"/>
              <a:t>       }</a:t>
            </a:r>
            <a:endParaRPr lang="en-US" sz="1200"/>
          </a:p>
          <a:p>
            <a:r>
              <a:rPr lang="en-US" sz="1200"/>
              <a:t>    }</a:t>
            </a:r>
            <a:endParaRPr lang="en-US" sz="1200"/>
          </a:p>
          <a:p>
            <a:r>
              <a:rPr lang="en-US" sz="800"/>
              <a:t> 	</a:t>
            </a:r>
            <a:endParaRPr lang="en-US" sz="800"/>
          </a:p>
          <a:p>
            <a:r>
              <a:rPr lang="en-US" sz="800"/>
              <a:t>    </a:t>
            </a:r>
            <a:endParaRPr lang="en-US" sz="800"/>
          </a:p>
        </p:txBody>
      </p:sp>
      <p:sp>
        <p:nvSpPr>
          <p:cNvPr id="10" name="文本框 9"/>
          <p:cNvSpPr txBox="1"/>
          <p:nvPr/>
        </p:nvSpPr>
        <p:spPr>
          <a:xfrm>
            <a:off x="3992880" y="831215"/>
            <a:ext cx="3512820" cy="374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sym typeface="+mn-ea"/>
              </a:rPr>
              <a:t>i=0;   j=0;</a:t>
            </a:r>
            <a:endParaRPr lang="en-US" sz="1000">
              <a:sym typeface="+mn-ea"/>
            </a:endParaRPr>
          </a:p>
          <a:p>
            <a:r>
              <a:rPr lang="en-US" sz="1000">
                <a:sym typeface="+mn-ea"/>
              </a:rPr>
              <a:t> </a:t>
            </a:r>
            <a:endParaRPr lang="en-US" sz="1000">
              <a:sym typeface="+mn-ea"/>
            </a:endParaRPr>
          </a:p>
          <a:p>
            <a:r>
              <a:rPr lang="en-US" sz="1000">
                <a:sym typeface="+mn-ea"/>
              </a:rPr>
              <a:t>    while (i &lt; len_1 &amp;&amp; j &lt; len_2) {</a:t>
            </a:r>
            <a:endParaRPr lang="en-US" sz="10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000">
                <a:sym typeface="+mn-ea"/>
              </a:rPr>
              <a:t>       if (j == -1 || t[i] == p[j]) { // 当j为-1时，要移动的是i，当然j也要归0</a:t>
            </a:r>
            <a:endParaRPr lang="en-US" sz="1000">
              <a:sym typeface="+mn-ea"/>
            </a:endParaRPr>
          </a:p>
          <a:p>
            <a:r>
              <a:rPr lang="en-US" sz="1000">
                <a:sym typeface="+mn-ea"/>
              </a:rPr>
              <a:t>           i++;</a:t>
            </a:r>
            <a:endParaRPr lang="en-US" sz="1000">
              <a:sym typeface="+mn-ea"/>
            </a:endParaRPr>
          </a:p>
          <a:p>
            <a:r>
              <a:rPr lang="en-US" sz="1000">
                <a:sym typeface="+mn-ea"/>
              </a:rPr>
              <a:t>           j++;</a:t>
            </a:r>
            <a:endParaRPr lang="en-US" sz="1000">
              <a:sym typeface="+mn-ea"/>
            </a:endParaRPr>
          </a:p>
          <a:p>
            <a:r>
              <a:rPr lang="en-US" sz="1000">
                <a:sym typeface="+mn-ea"/>
              </a:rPr>
              <a:t>       } else {</a:t>
            </a:r>
            <a:endParaRPr lang="en-US" sz="1000">
              <a:sym typeface="+mn-ea"/>
            </a:endParaRPr>
          </a:p>
          <a:p>
            <a:r>
              <a:rPr lang="en-US" sz="1000">
                <a:sym typeface="+mn-ea"/>
              </a:rPr>
              <a:t>           j = next[j]; // j回到指定位置</a:t>
            </a:r>
            <a:endParaRPr lang="en-US" sz="1000">
              <a:sym typeface="+mn-ea"/>
            </a:endParaRPr>
          </a:p>
          <a:p>
            <a:r>
              <a:rPr lang="en-US" sz="1000">
                <a:sym typeface="+mn-ea"/>
              </a:rPr>
              <a:t>       }</a:t>
            </a:r>
            <a:endParaRPr lang="en-US" sz="1000">
              <a:sym typeface="+mn-ea"/>
            </a:endParaRPr>
          </a:p>
          <a:p>
            <a:r>
              <a:rPr lang="en-US" sz="1000">
                <a:sym typeface="+mn-ea"/>
              </a:rPr>
              <a:t>    }</a:t>
            </a:r>
            <a:endParaRPr lang="en-US" sz="1000">
              <a:sym typeface="+mn-ea"/>
            </a:endParaRPr>
          </a:p>
          <a:p>
            <a:r>
              <a:rPr lang="en-US" sz="1000">
                <a:sym typeface="+mn-ea"/>
              </a:rPr>
              <a:t>    if (j == len_2) {</a:t>
            </a:r>
            <a:endParaRPr lang="en-US" sz="10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000">
                <a:sym typeface="+mn-ea"/>
              </a:rPr>
              <a:t>       printf("位置为%d" ,i - j);</a:t>
            </a:r>
            <a:endParaRPr lang="en-US" sz="10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000">
                <a:sym typeface="+mn-ea"/>
              </a:rPr>
              <a:t>    } else {</a:t>
            </a:r>
            <a:endParaRPr lang="en-US" sz="10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000">
                <a:sym typeface="+mn-ea"/>
              </a:rPr>
              <a:t>       printf("tan 90`\n");</a:t>
            </a:r>
            <a:endParaRPr lang="en-US" sz="1000">
              <a:sym typeface="+mn-ea"/>
            </a:endParaRPr>
          </a:p>
          <a:p>
            <a:r>
              <a:rPr lang="en-US" sz="1000">
                <a:sym typeface="+mn-ea"/>
              </a:rPr>
              <a:t>    }</a:t>
            </a:r>
            <a:endParaRPr lang="en-US" sz="10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000">
                <a:sym typeface="+mn-ea"/>
              </a:rPr>
              <a:t>}</a:t>
            </a:r>
            <a:endParaRPr lang="en-US" sz="1000">
              <a:sym typeface="+mn-ea"/>
            </a:endParaRPr>
          </a:p>
          <a:p>
            <a:endParaRPr lang="en-US" sz="10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32080" y="17208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2.KMP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8825" y="631825"/>
            <a:ext cx="1743075" cy="318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改进优化</a:t>
            </a:r>
            <a:endParaRPr lang="x-none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970280"/>
            <a:ext cx="3554730" cy="1619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926080"/>
            <a:ext cx="3813810" cy="17151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38675" y="1652270"/>
            <a:ext cx="3291840" cy="958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显然，当我们上边的算法得到的next数组应该是[ -1，0，0，1 ]</a:t>
            </a:r>
            <a:endParaRPr lang="en-US"/>
          </a:p>
          <a:p>
            <a:r>
              <a:rPr lang="en-US"/>
              <a:t>所以下一步我们应该是把j移动到第1个元素咯：</a:t>
            </a:r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579120" y="3120390"/>
            <a:ext cx="4070350" cy="1172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不难发现，这一步是完全没有意义的。因为后面的B已经不匹配了，那前面的B也一定是不匹配的，同样的情况其实还发生在第2个元素A上。</a:t>
            </a:r>
            <a:endParaRPr lang="en-US"/>
          </a:p>
          <a:p>
            <a:endParaRPr lang="en-US"/>
          </a:p>
          <a:p>
            <a:r>
              <a:rPr lang="en-US"/>
              <a:t>显然，发生问题的原因在于P[j] == P[next[j]]。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32080" y="17208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2.KMP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模式匹配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460" y="631825"/>
            <a:ext cx="3366135" cy="318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改进优化  nextval的求解</a:t>
            </a:r>
            <a:endParaRPr lang="x-none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05510" y="924560"/>
            <a:ext cx="5522595" cy="402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/>
              <a:t>   </a:t>
            </a:r>
            <a:r>
              <a:rPr lang="en-US" sz="1800"/>
              <a:t>#include&lt;stdio.h&gt;</a:t>
            </a:r>
            <a:endParaRPr lang="en-US" sz="1800"/>
          </a:p>
          <a:p>
            <a:r>
              <a:rPr lang="en-US" sz="1800"/>
              <a:t>  #include&lt;string.h&gt;</a:t>
            </a:r>
            <a:endParaRPr lang="en-US" sz="1800"/>
          </a:p>
          <a:p>
            <a:r>
              <a:rPr lang="en-US" sz="1800"/>
              <a:t>    int main(){</a:t>
            </a:r>
            <a:endParaRPr lang="en-US" sz="1800"/>
          </a:p>
          <a:p>
            <a:r>
              <a:rPr lang="en-US" sz="1800"/>
              <a:t>        char ptr[100];</a:t>
            </a:r>
            <a:endParaRPr lang="en-US" sz="1800"/>
          </a:p>
          <a:p>
            <a:endParaRPr lang="en-US" sz="2000"/>
          </a:p>
          <a:p>
            <a:r>
              <a:rPr lang="en-US" sz="1800"/>
              <a:t>        int  next[101]; </a:t>
            </a:r>
            <a:endParaRPr lang="en-US" sz="1800"/>
          </a:p>
          <a:p>
            <a:r>
              <a:rPr lang="en-US" sz="1800"/>
              <a:t>        next[0] = -1;</a:t>
            </a:r>
            <a:endParaRPr lang="en-US" sz="1800"/>
          </a:p>
          <a:p>
            <a:r>
              <a:rPr lang="en-US" sz="1800"/>
              <a:t>        int j = 0;</a:t>
            </a:r>
            <a:endParaRPr lang="en-US" sz="1800"/>
          </a:p>
          <a:p>
            <a:r>
              <a:rPr lang="en-US" sz="1800"/>
              <a:t>        int k = -1;</a:t>
            </a:r>
            <a:endParaRPr lang="en-US" sz="1800"/>
          </a:p>
          <a:p>
            <a:r>
              <a:rPr lang="en-US" sz="1800"/>
              <a:t>        int len = strlen(str);</a:t>
            </a:r>
            <a:endParaRPr lang="en-US" sz="1800"/>
          </a:p>
          <a:p>
            <a:endParaRPr lang="en-US" sz="2000"/>
          </a:p>
          <a:p>
            <a:r>
              <a:rPr lang="en-US" sz="1800"/>
              <a:t>        fgets(ptr,100,stdin);</a:t>
            </a:r>
            <a:endParaRPr lang="en-US" sz="1800"/>
          </a:p>
          <a:p>
            <a:endParaRPr lang="en-US" sz="2000"/>
          </a:p>
          <a:p>
            <a:r>
              <a:rPr lang="en-US" sz="1800"/>
              <a:t>    </a:t>
            </a:r>
            <a:endParaRPr lang="en-US" sz="1800"/>
          </a:p>
        </p:txBody>
      </p:sp>
      <p:sp>
        <p:nvSpPr>
          <p:cNvPr id="3" name="文本框 2"/>
          <p:cNvSpPr txBox="1"/>
          <p:nvPr/>
        </p:nvSpPr>
        <p:spPr>
          <a:xfrm>
            <a:off x="4772025" y="877570"/>
            <a:ext cx="3725545" cy="3962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ym typeface="+mn-ea"/>
              </a:rPr>
              <a:t>    while (j &lt; (len-1)) {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           if (k == -1 || ptr[j] == ptr[k]) {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               next[++j] = ++k;</a:t>
            </a:r>
            <a:endParaRPr lang="en-US" sz="14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400">
                <a:sym typeface="+mn-ea"/>
              </a:rPr>
              <a:t>                if (p[++j] == p[++k]) { // 当两个字符相等时要跳过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                  next[j] = next[k];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                } else {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                  next[j] = k;</a:t>
            </a:r>
            <a:endParaRPr lang="en-US" sz="14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400">
                <a:sym typeface="+mn-ea"/>
              </a:rPr>
              <a:t>           } else {  //不相等的时候需要回溯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               k = next[k]; //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           }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        }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        for(i=0;i&lt;len;i++)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            printf("%d ",next[i]);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    }</a:t>
            </a:r>
            <a:endParaRPr lang="en-US" sz="1400">
              <a:sym typeface="+mn-ea"/>
            </a:endParaRPr>
          </a:p>
          <a:p>
            <a:endParaRPr lang="en-US" sz="12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232944" y="3575028"/>
            <a:ext cx="993610" cy="128107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362835" y="235585"/>
            <a:ext cx="4864100" cy="4620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19137" y="500604"/>
            <a:ext cx="3855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定长顺序串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043045" y="986155"/>
            <a:ext cx="1799590" cy="1524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2468245" y="1807845"/>
            <a:ext cx="455358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串的定长顺序存储结构类似于线性表的顺序存储结构，是用一组连续的存储单元存储字也称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静态存储分配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”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的顺序串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79" y="235380"/>
            <a:ext cx="993610" cy="12810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93010" y="3084830"/>
            <a:ext cx="4650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/>
              <a:t>        </a:t>
            </a:r>
            <a:r>
              <a:rPr lang="zh-CN" altLang="en-US" sz="1600"/>
              <a:t>它是直接使用定长的字符数组来定义，每个定义的串变量分配一个固定长度的存储区，存储分配在编译时完成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554632" y="3132902"/>
            <a:ext cx="8202930" cy="1409700"/>
            <a:chOff x="3101649" y="1989526"/>
            <a:chExt cx="7822755" cy="1343454"/>
          </a:xfrm>
        </p:grpSpPr>
        <p:sp>
          <p:nvSpPr>
            <p:cNvPr id="9" name="Rectangle 22"/>
            <p:cNvSpPr/>
            <p:nvPr/>
          </p:nvSpPr>
          <p:spPr>
            <a:xfrm>
              <a:off x="3101649" y="1989526"/>
              <a:ext cx="7822755" cy="1343454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3262731" y="2243693"/>
              <a:ext cx="7609594" cy="673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      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串的实际长度在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MAXLEN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的范围内随意变动，超过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MAXLEN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，串值被舍去，称为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“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截断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rPr>
                <a:t>”</a:t>
              </a:r>
              <a:endPara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7" name="TextBox 26"/>
          <p:cNvSpPr txBox="1">
            <a:spLocks noChangeArrowheads="1"/>
          </p:cNvSpPr>
          <p:nvPr/>
        </p:nvSpPr>
        <p:spPr bwMode="auto">
          <a:xfrm>
            <a:off x="653415" y="732155"/>
            <a:ext cx="7473950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#define MAXLEN 50	            //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字符串最大长度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typedef  struct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{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      char  ch[ MAXLEN + 1 ] ;        //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存储字符串，第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0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号单元不用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      int  len;		           //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字符串长度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</a:rPr>
              <a:t>}  SString ;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164465"/>
            <a:ext cx="2491105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定长顺序串存储结构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4085590" y="767080"/>
            <a:ext cx="4228465" cy="3989705"/>
            <a:chOff x="3875568" y="2208594"/>
            <a:chExt cx="4354033" cy="1124393"/>
          </a:xfrm>
        </p:grpSpPr>
        <p:sp>
          <p:nvSpPr>
            <p:cNvPr id="9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10" name="Group 25"/>
            <p:cNvGrpSpPr/>
            <p:nvPr/>
          </p:nvGrpSpPr>
          <p:grpSpPr bwMode="auto">
            <a:xfrm>
              <a:off x="4202557" y="2470264"/>
              <a:ext cx="3987021" cy="325704"/>
              <a:chOff x="5560028" y="2765548"/>
              <a:chExt cx="5316027" cy="434272"/>
            </a:xfrm>
          </p:grpSpPr>
          <p:sp>
            <p:nvSpPr>
              <p:cNvPr id="11" name="TextBox 23"/>
              <p:cNvSpPr txBox="1">
                <a:spLocks noChangeArrowheads="1"/>
              </p:cNvSpPr>
              <p:nvPr/>
            </p:nvSpPr>
            <p:spPr bwMode="auto">
              <a:xfrm>
                <a:off x="5560028" y="2765548"/>
                <a:ext cx="2543269" cy="138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charset="0"/>
                  <a:buChar char="•"/>
                  <a:defRPr sz="28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4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0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endParaRPr>
              </a:p>
            </p:txBody>
          </p:sp>
          <p:sp>
            <p:nvSpPr>
              <p:cNvPr id="12" name="TextBox 24"/>
              <p:cNvSpPr txBox="1">
                <a:spLocks noChangeArrowheads="1"/>
              </p:cNvSpPr>
              <p:nvPr/>
            </p:nvSpPr>
            <p:spPr bwMode="auto">
              <a:xfrm>
                <a:off x="5876330" y="2922793"/>
                <a:ext cx="4999725" cy="2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9pPr>
              </a:lstStyle>
              <a:p>
                <a:pPr algn="just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插入后串长大于</a:t>
                </a:r>
                <a:r>
                  <a:rPr lang="en-US" altLang="zh-CN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MAXLEN</a:t>
                </a:r>
                <a:r>
                  <a:rPr lang="zh-CN" altLang="en-US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，且</a:t>
                </a:r>
                <a:r>
                  <a:rPr lang="en-US" altLang="zh-CN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pos+LT=&lt; MAXLEN;</a:t>
                </a:r>
                <a:r>
                  <a:rPr lang="zh-CN" altLang="en-US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则</a:t>
                </a:r>
                <a:r>
                  <a:rPr lang="en-US" altLang="zh-CN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B</a:t>
                </a:r>
                <a:r>
                  <a:rPr lang="zh-CN" altLang="en-US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后移时会有部分字符被舍弃</a:t>
                </a:r>
                <a:endParaRPr lang="zh-CN" altLang="en-US" sz="1400" b="1"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7" name="TextBox 26"/>
          <p:cNvSpPr txBox="1">
            <a:spLocks noChangeArrowheads="1"/>
          </p:cNvSpPr>
          <p:nvPr/>
        </p:nvSpPr>
        <p:spPr bwMode="auto">
          <a:xfrm>
            <a:off x="4633595" y="3595370"/>
            <a:ext cx="352234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插入后串长大于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MAXLEN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，且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pos+LT&gt; MAXLEN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；则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B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的全部字符被舍弃，并且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T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在插入时也可能有部分字符被舍弃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80010"/>
            <a:ext cx="2476500" cy="366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定长串基本操作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40"/>
          <p:cNvSpPr/>
          <p:nvPr/>
        </p:nvSpPr>
        <p:spPr>
          <a:xfrm>
            <a:off x="210185" y="652780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串插入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505" y="700405"/>
            <a:ext cx="2691765" cy="2150745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6722" r="9267"/>
          <a:stretch>
            <a:fillRect/>
          </a:stretch>
        </p:blipFill>
        <p:spPr>
          <a:xfrm>
            <a:off x="518160" y="2251075"/>
            <a:ext cx="2778125" cy="1344295"/>
          </a:xfrm>
          <a:prstGeom prst="rect">
            <a:avLst/>
          </a:prstGeom>
        </p:spPr>
      </p:pic>
      <p:pic>
        <p:nvPicPr>
          <p:cNvPr id="14" name="图片 13" descr="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325" y="3519170"/>
            <a:ext cx="2854960" cy="8439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187825" y="1118870"/>
            <a:ext cx="354330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Calibri" panose="020F0502020204030204" pitchFamily="34" charset="0"/>
              </a:rPr>
              <a:t>①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42790" y="1118870"/>
            <a:ext cx="3633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bg1"/>
                </a:solidFill>
              </a:rPr>
              <a:t>插入后传长小于等于</a:t>
            </a:r>
            <a:r>
              <a:rPr lang="en-US" altLang="zh-CN" sz="1400" b="1">
                <a:solidFill>
                  <a:schemeClr val="bg1"/>
                </a:solidFill>
              </a:rPr>
              <a:t>MAXLEN</a:t>
            </a:r>
            <a:r>
              <a:rPr lang="zh-CN" altLang="en-US" sz="1400" b="1">
                <a:solidFill>
                  <a:schemeClr val="bg1"/>
                </a:solidFill>
              </a:rPr>
              <a:t>；则将</a:t>
            </a:r>
            <a:r>
              <a:rPr lang="en-US" altLang="zh-CN" sz="1400" b="1">
                <a:solidFill>
                  <a:schemeClr val="bg1"/>
                </a:solidFill>
              </a:rPr>
              <a:t>B</a:t>
            </a:r>
            <a:r>
              <a:rPr lang="zh-CN" altLang="en-US" sz="1400" b="1">
                <a:solidFill>
                  <a:schemeClr val="bg1"/>
                </a:solidFill>
              </a:rPr>
              <a:t>后移</a:t>
            </a:r>
            <a:r>
              <a:rPr lang="en-US" altLang="zh-CN" sz="1400" b="1">
                <a:solidFill>
                  <a:schemeClr val="bg1"/>
                </a:solidFill>
              </a:rPr>
              <a:t>LT</a:t>
            </a:r>
            <a:r>
              <a:rPr lang="zh-CN" altLang="en-US" sz="1400" b="1">
                <a:solidFill>
                  <a:schemeClr val="bg1"/>
                </a:solidFill>
              </a:rPr>
              <a:t>个元素位置，再将</a:t>
            </a:r>
            <a:r>
              <a:rPr lang="en-US" altLang="zh-CN" sz="1400" b="1">
                <a:solidFill>
                  <a:schemeClr val="bg1"/>
                </a:solidFill>
              </a:rPr>
              <a:t>T</a:t>
            </a:r>
            <a:r>
              <a:rPr lang="zh-CN" altLang="en-US" sz="1400" b="1">
                <a:solidFill>
                  <a:schemeClr val="bg1"/>
                </a:solidFill>
              </a:rPr>
              <a:t>插入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79265" y="2251075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</a:rPr>
              <a:t>②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98950" y="3595370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</a:rPr>
              <a:t>③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0"/>
          <p:cNvSpPr/>
          <p:nvPr/>
        </p:nvSpPr>
        <p:spPr>
          <a:xfrm>
            <a:off x="363855" y="78105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串插入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3855" y="430530"/>
            <a:ext cx="858520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int SStrInsert(SString * S, int pos, const SString T)</a:t>
            </a:r>
            <a:endParaRPr lang="en-US" altLang="zh-CN" sz="1200"/>
          </a:p>
          <a:p>
            <a:r>
              <a:rPr lang="en-US" altLang="zh-CN" sz="1200"/>
              <a:t>{    int  i;</a:t>
            </a:r>
            <a:endParaRPr lang="en-US" altLang="zh-CN" sz="1200"/>
          </a:p>
          <a:p>
            <a:r>
              <a:rPr lang="en-US" altLang="zh-CN" sz="1200"/>
              <a:t>     if(NULL == S || NULL == S-&gt;ch || NULL == T.ch || pos &lt; 1 || pos &gt; S-&gt;len + 1)</a:t>
            </a:r>
            <a:endParaRPr lang="en-US" altLang="zh-CN" sz="1200"/>
          </a:p>
          <a:p>
            <a:r>
              <a:rPr lang="en-US" altLang="zh-CN" sz="1200"/>
              <a:t>         return 0;</a:t>
            </a:r>
            <a:endParaRPr lang="en-US" altLang="zh-CN" sz="1200"/>
          </a:p>
          <a:p>
            <a:r>
              <a:rPr lang="en-US" altLang="zh-CN" sz="1200"/>
              <a:t>     if(S-&gt;len + T.len &lt;= MAXLEN) </a:t>
            </a:r>
            <a:endParaRPr lang="en-US" altLang="zh-CN" sz="1200"/>
          </a:p>
          <a:p>
            <a:r>
              <a:rPr lang="en-US" altLang="zh-CN" sz="1200"/>
              <a:t>     {    for(i = S-&gt;len + T.len; i &gt;= pos + T.len; i--)</a:t>
            </a:r>
            <a:endParaRPr lang="en-US" altLang="zh-CN" sz="1200"/>
          </a:p>
          <a:p>
            <a:r>
              <a:rPr lang="en-US" altLang="zh-CN" sz="1200"/>
              <a:t>	S-&gt;ch[i] = S-&gt;ch[ i - T.len ];</a:t>
            </a:r>
            <a:endParaRPr lang="en-US" altLang="zh-CN" sz="1200"/>
          </a:p>
          <a:p>
            <a:r>
              <a:rPr lang="en-US" altLang="zh-CN" sz="1200"/>
              <a:t>          for(i = pos; i &lt; pos + T.len; i++)</a:t>
            </a:r>
            <a:endParaRPr lang="en-US" altLang="zh-CN" sz="1200"/>
          </a:p>
          <a:p>
            <a:r>
              <a:rPr lang="en-US" altLang="zh-CN" sz="1200"/>
              <a:t>	S-&gt;ch[i] = T.ch[ i - pos + 1 ];</a:t>
            </a:r>
            <a:endParaRPr lang="en-US" altLang="zh-CN" sz="1200"/>
          </a:p>
          <a:p>
            <a:r>
              <a:rPr lang="en-US" altLang="zh-CN" sz="1200"/>
              <a:t>          S-&gt;len = S-&gt;len + T.len;</a:t>
            </a:r>
            <a:endParaRPr lang="en-US" altLang="zh-CN" sz="1200"/>
          </a:p>
          <a:p>
            <a:r>
              <a:rPr lang="en-US" altLang="zh-CN" sz="1200"/>
              <a:t>     }</a:t>
            </a:r>
            <a:endParaRPr lang="en-US" altLang="zh-CN" sz="1200"/>
          </a:p>
          <a:p>
            <a:r>
              <a:rPr lang="en-US" altLang="zh-CN" sz="1200"/>
              <a:t>     else if(pos + T.len &lt;= MAXLEN)</a:t>
            </a:r>
            <a:endParaRPr lang="en-US" altLang="zh-CN" sz="1200"/>
          </a:p>
          <a:p>
            <a:r>
              <a:rPr lang="en-US" altLang="zh-CN" sz="1200"/>
              <a:t>	{    for(i = MAXLEN; i &gt;= pos + T.len; i--)</a:t>
            </a:r>
            <a:endParaRPr lang="en-US" altLang="zh-CN" sz="1200"/>
          </a:p>
          <a:p>
            <a:r>
              <a:rPr lang="en-US" altLang="zh-CN" sz="1200"/>
              <a:t>	           S-&gt;ch[i] = S-&gt;ch[ i - T.len ];</a:t>
            </a:r>
            <a:endParaRPr lang="en-US" altLang="zh-CN" sz="1200"/>
          </a:p>
          <a:p>
            <a:r>
              <a:rPr lang="en-US" altLang="zh-CN" sz="1200"/>
              <a:t>	     for(i = pos; i &lt; pos + T.len; i++)</a:t>
            </a:r>
            <a:endParaRPr lang="en-US" altLang="zh-CN" sz="1200"/>
          </a:p>
          <a:p>
            <a:r>
              <a:rPr lang="en-US" altLang="zh-CN" sz="1200"/>
              <a:t>	           S-&gt;ch[i] = T.ch[ i - pos +1 ];</a:t>
            </a:r>
            <a:endParaRPr lang="en-US" altLang="zh-CN" sz="1200"/>
          </a:p>
          <a:p>
            <a:r>
              <a:rPr lang="en-US" altLang="zh-CN" sz="1200"/>
              <a:t>	     S-&gt;len = MAXLEN;</a:t>
            </a:r>
            <a:endParaRPr lang="en-US" altLang="zh-CN" sz="1200"/>
          </a:p>
          <a:p>
            <a:r>
              <a:rPr lang="en-US" altLang="zh-CN" sz="1200"/>
              <a:t>	}</a:t>
            </a:r>
            <a:endParaRPr lang="en-US" altLang="zh-CN" sz="1200"/>
          </a:p>
          <a:p>
            <a:r>
              <a:rPr lang="en-US" altLang="zh-CN" sz="1200"/>
              <a:t>	else </a:t>
            </a:r>
            <a:endParaRPr lang="en-US" altLang="zh-CN" sz="1200"/>
          </a:p>
          <a:p>
            <a:r>
              <a:rPr lang="en-US" altLang="zh-CN" sz="1200"/>
              <a:t>	{    for(i = pos; i &lt;= MAXLEN; i++)</a:t>
            </a:r>
            <a:endParaRPr lang="en-US" altLang="zh-CN" sz="1200"/>
          </a:p>
          <a:p>
            <a:r>
              <a:rPr lang="en-US" altLang="zh-CN" sz="1200"/>
              <a:t>		S-&gt;ch[i] = T.ch[ i - pos +1 ];</a:t>
            </a:r>
            <a:endParaRPr lang="en-US" altLang="zh-CN" sz="1200"/>
          </a:p>
          <a:p>
            <a:r>
              <a:rPr lang="en-US" altLang="zh-CN" sz="1200"/>
              <a:t>	      S-&gt;len = MAXLEN;</a:t>
            </a:r>
            <a:endParaRPr lang="en-US" altLang="zh-CN" sz="1200"/>
          </a:p>
          <a:p>
            <a:r>
              <a:rPr lang="en-US" altLang="zh-CN" sz="1200"/>
              <a:t>	}</a:t>
            </a:r>
            <a:endParaRPr lang="en-US" altLang="zh-CN" sz="1200"/>
          </a:p>
          <a:p>
            <a:r>
              <a:rPr lang="en-US" altLang="zh-CN" sz="1200"/>
              <a:t>      return 1;</a:t>
            </a:r>
            <a:endParaRPr lang="en-US" altLang="zh-CN" sz="1200"/>
          </a:p>
          <a:p>
            <a:r>
              <a:rPr lang="en-US" altLang="zh-CN" sz="1200"/>
              <a:t>}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4116705" y="1288415"/>
            <a:ext cx="4228465" cy="1067435"/>
            <a:chOff x="3875568" y="2208594"/>
            <a:chExt cx="4354033" cy="1124393"/>
          </a:xfrm>
        </p:grpSpPr>
        <p:sp>
          <p:nvSpPr>
            <p:cNvPr id="9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23"/>
            <p:cNvSpPr txBox="1">
              <a:spLocks noChangeArrowheads="1"/>
            </p:cNvSpPr>
            <p:nvPr/>
          </p:nvSpPr>
          <p:spPr bwMode="auto">
            <a:xfrm>
              <a:off x="4202557" y="2470264"/>
              <a:ext cx="1907452" cy="10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>
                  <a:solidFill>
                    <a:schemeClr val="tx1"/>
                  </a:solidFill>
                  <a:latin typeface="Arial" panose="02080604020202020204" charset="0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80010"/>
            <a:ext cx="2476500" cy="366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定长串基本操作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40"/>
          <p:cNvSpPr/>
          <p:nvPr/>
        </p:nvSpPr>
        <p:spPr>
          <a:xfrm>
            <a:off x="210185" y="652780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串删除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pic>
        <p:nvPicPr>
          <p:cNvPr id="5" name="图片 4" descr="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815" y="952500"/>
            <a:ext cx="3075305" cy="1739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28465" y="1407795"/>
            <a:ext cx="38900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从第</a:t>
            </a:r>
            <a:r>
              <a:rPr lang="en-US" altLang="zh-CN" sz="1600">
                <a:solidFill>
                  <a:schemeClr val="bg1"/>
                </a:solidFill>
              </a:rPr>
              <a:t>pos+len</a:t>
            </a:r>
            <a:r>
              <a:rPr lang="zh-CN" altLang="en-US" sz="1600">
                <a:solidFill>
                  <a:schemeClr val="bg1"/>
                </a:solidFill>
              </a:rPr>
              <a:t>个字符开始至串尾，依次移动</a:t>
            </a:r>
            <a:r>
              <a:rPr lang="en-US" altLang="zh-CN" sz="1600">
                <a:solidFill>
                  <a:schemeClr val="bg1"/>
                </a:solidFill>
              </a:rPr>
              <a:t>len</a:t>
            </a:r>
            <a:r>
              <a:rPr lang="zh-CN" altLang="en-US" sz="1600">
                <a:solidFill>
                  <a:schemeClr val="bg1"/>
                </a:solidFill>
              </a:rPr>
              <a:t>个元素位置，即完成从第</a:t>
            </a:r>
            <a:r>
              <a:rPr lang="en-US" altLang="zh-CN" sz="1600">
                <a:solidFill>
                  <a:schemeClr val="bg1"/>
                </a:solidFill>
              </a:rPr>
              <a:t>pos</a:t>
            </a:r>
            <a:r>
              <a:rPr lang="zh-CN" altLang="en-US" sz="1600">
                <a:solidFill>
                  <a:schemeClr val="bg1"/>
                </a:solidFill>
              </a:rPr>
              <a:t>位置开始删除连续</a:t>
            </a:r>
            <a:r>
              <a:rPr lang="en-US" altLang="zh-CN" sz="1600">
                <a:solidFill>
                  <a:schemeClr val="bg1"/>
                </a:solidFill>
              </a:rPr>
              <a:t>len</a:t>
            </a:r>
            <a:r>
              <a:rPr lang="zh-CN" altLang="en-US" sz="1600">
                <a:solidFill>
                  <a:schemeClr val="bg1"/>
                </a:solidFill>
              </a:rPr>
              <a:t>个字符的操作</a:t>
            </a:r>
            <a:r>
              <a:rPr lang="en-US" altLang="zh-CN" sz="1600">
                <a:solidFill>
                  <a:schemeClr val="bg1"/>
                </a:solidFill>
              </a:rPr>
              <a:t>   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420" y="2961640"/>
            <a:ext cx="87306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int SStrDelete(SString * S, int pos, int len) </a:t>
            </a:r>
            <a:endParaRPr lang="en-US" altLang="zh-CN" sz="1400"/>
          </a:p>
          <a:p>
            <a:r>
              <a:rPr lang="en-US" altLang="zh-CN" sz="1400"/>
              <a:t>{    int i = 1;</a:t>
            </a:r>
            <a:endParaRPr lang="en-US" altLang="zh-CN" sz="1400"/>
          </a:p>
          <a:p>
            <a:r>
              <a:rPr lang="en-US" altLang="zh-CN" sz="1400"/>
              <a:t>     if(NULL == S || NULL ==S-&gt;ch || len &lt; 0 || pos &lt; 1 || pos &gt; S-&gt;len - len + 1)</a:t>
            </a:r>
            <a:endParaRPr lang="en-US" altLang="zh-CN" sz="1400"/>
          </a:p>
          <a:p>
            <a:r>
              <a:rPr lang="en-US" altLang="zh-CN" sz="1400"/>
              <a:t>	return 0;				//</a:t>
            </a:r>
            <a:r>
              <a:rPr lang="zh-CN" altLang="en-US" sz="1400"/>
              <a:t>删除参数不合法</a:t>
            </a:r>
            <a:endParaRPr lang="zh-CN" altLang="en-US" sz="1400"/>
          </a:p>
          <a:p>
            <a:r>
              <a:rPr lang="en-US" altLang="zh-CN" sz="1400"/>
              <a:t>     if(i = pos; i &lt;= S-&gt;len - len; i++)		//</a:t>
            </a:r>
            <a:r>
              <a:rPr lang="zh-CN" altLang="en-US" sz="1400"/>
              <a:t>移动元素</a:t>
            </a:r>
            <a:endParaRPr lang="zh-CN" altLang="en-US" sz="1400"/>
          </a:p>
          <a:p>
            <a:r>
              <a:rPr lang="en-US" altLang="zh-CN" sz="1400"/>
              <a:t>	S-&gt;ch[i] = S-&gt;ch[i + len];</a:t>
            </a:r>
            <a:endParaRPr lang="en-US" altLang="zh-CN" sz="1400"/>
          </a:p>
          <a:p>
            <a:r>
              <a:rPr lang="en-US" altLang="zh-CN" sz="1400"/>
              <a:t>     S-&gt;len = S-&gt;len - len;</a:t>
            </a:r>
            <a:endParaRPr lang="en-US" altLang="zh-CN" sz="1400"/>
          </a:p>
          <a:p>
            <a:r>
              <a:rPr lang="en-US" altLang="zh-CN" sz="1400"/>
              <a:t>     return 1;</a:t>
            </a:r>
            <a:endParaRPr lang="en-US" altLang="zh-CN" sz="1400"/>
          </a:p>
          <a:p>
            <a:r>
              <a:rPr lang="en-US" altLang="zh-CN" sz="1400"/>
              <a:t>}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/>
        </p:nvGrpSpPr>
        <p:grpSpPr bwMode="auto">
          <a:xfrm>
            <a:off x="4085590" y="767080"/>
            <a:ext cx="4228465" cy="3989705"/>
            <a:chOff x="3875568" y="2208594"/>
            <a:chExt cx="4354033" cy="1124393"/>
          </a:xfrm>
        </p:grpSpPr>
        <p:sp>
          <p:nvSpPr>
            <p:cNvPr id="9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10" name="Group 25"/>
            <p:cNvGrpSpPr/>
            <p:nvPr/>
          </p:nvGrpSpPr>
          <p:grpSpPr bwMode="auto">
            <a:xfrm>
              <a:off x="4202557" y="2470264"/>
              <a:ext cx="3987021" cy="325704"/>
              <a:chOff x="5560028" y="2765548"/>
              <a:chExt cx="5316027" cy="434272"/>
            </a:xfrm>
          </p:grpSpPr>
          <p:sp>
            <p:nvSpPr>
              <p:cNvPr id="11" name="TextBox 23"/>
              <p:cNvSpPr txBox="1">
                <a:spLocks noChangeArrowheads="1"/>
              </p:cNvSpPr>
              <p:nvPr/>
            </p:nvSpPr>
            <p:spPr bwMode="auto">
              <a:xfrm>
                <a:off x="5560028" y="2765548"/>
                <a:ext cx="2543269" cy="138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charset="0"/>
                  <a:buChar char="•"/>
                  <a:defRPr sz="28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4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 sz="20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80604020202020204" charset="0"/>
                  <a:buChar char="•"/>
                  <a:defRPr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Open Sans" panose="020B0606030504020204"/>
                  <a:cs typeface="Open Sans" panose="020B0606030504020204"/>
                </a:endParaRPr>
              </a:p>
            </p:txBody>
          </p:sp>
          <p:sp>
            <p:nvSpPr>
              <p:cNvPr id="12" name="TextBox 24"/>
              <p:cNvSpPr txBox="1">
                <a:spLocks noChangeArrowheads="1"/>
              </p:cNvSpPr>
              <p:nvPr/>
            </p:nvSpPr>
            <p:spPr bwMode="auto">
              <a:xfrm>
                <a:off x="5876330" y="2922793"/>
                <a:ext cx="4999725" cy="2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80604020202020204" charset="0"/>
                    <a:ea typeface="微软雅黑 Light" panose="020B0502040204020203" pitchFamily="34" charset="-122"/>
                  </a:defRPr>
                </a:lvl9pPr>
              </a:lstStyle>
              <a:p>
                <a:pPr algn="just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连接后串长大于</a:t>
                </a:r>
                <a:r>
                  <a:rPr lang="en-US" altLang="zh-CN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MAXLEN</a:t>
                </a:r>
                <a:r>
                  <a:rPr lang="zh-CN" altLang="en-US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且</a:t>
                </a:r>
                <a:r>
                  <a:rPr lang="en-US" altLang="zh-CN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LA&lt;NAXLEN;</a:t>
                </a:r>
                <a:r>
                  <a:rPr lang="zh-CN" altLang="en-US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则</a:t>
                </a:r>
                <a:r>
                  <a:rPr lang="en-US" altLang="zh-CN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B</a:t>
                </a:r>
                <a:r>
                  <a:rPr lang="zh-CN" altLang="en-US" sz="1400" b="1">
                    <a:solidFill>
                      <a:schemeClr val="bg1"/>
                    </a:solidFill>
                    <a:latin typeface="微软雅黑 Light" panose="020B0502040204020203" pitchFamily="34" charset="-122"/>
                  </a:rPr>
                  <a:t>会有部分字符被舍弃。</a:t>
                </a:r>
                <a:endParaRPr lang="zh-CN" altLang="en-US" sz="1400" b="1"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7" name="TextBox 26"/>
          <p:cNvSpPr txBox="1">
            <a:spLocks noChangeArrowheads="1"/>
          </p:cNvSpPr>
          <p:nvPr/>
        </p:nvSpPr>
        <p:spPr bwMode="auto">
          <a:xfrm>
            <a:off x="4633595" y="3595370"/>
            <a:ext cx="3522345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连接后串长大于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MAXLEN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且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LA=MAXLEN;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则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B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</a:rPr>
              <a:t>的全部字符被舍弃（不需要连接）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13" name="矩形 56"/>
          <p:cNvSpPr>
            <a:spLocks noChangeArrowheads="1"/>
          </p:cNvSpPr>
          <p:nvPr/>
        </p:nvSpPr>
        <p:spPr bwMode="auto">
          <a:xfrm>
            <a:off x="101600" y="80010"/>
            <a:ext cx="2476500" cy="366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定长串基本操作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Rectangle 40"/>
          <p:cNvSpPr/>
          <p:nvPr/>
        </p:nvSpPr>
        <p:spPr>
          <a:xfrm>
            <a:off x="210185" y="652780"/>
            <a:ext cx="913130" cy="29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0000"/>
          </a:bodyPr>
          <a:p>
            <a:pPr algn="ctr">
              <a:buClr>
                <a:prstClr val="white"/>
              </a:buClr>
              <a:defRPr/>
            </a:pPr>
            <a:r>
              <a:rPr lang="zh-CN" altLang="en-US" sz="1400" b="1">
                <a:solidFill>
                  <a:schemeClr val="bg1"/>
                </a:solidFill>
              </a:rPr>
              <a:t>串连接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87825" y="1118870"/>
            <a:ext cx="354330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Calibri" panose="020F0502020204030204" pitchFamily="34" charset="0"/>
              </a:rPr>
              <a:t>①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42790" y="1118870"/>
            <a:ext cx="3633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bg1"/>
                </a:solidFill>
              </a:rPr>
              <a:t>连接后串长小于等于</a:t>
            </a:r>
            <a:r>
              <a:rPr lang="en-US" altLang="zh-CN" sz="1400" b="1">
                <a:solidFill>
                  <a:schemeClr val="bg1"/>
                </a:solidFill>
              </a:rPr>
              <a:t>MAXLEN</a:t>
            </a:r>
            <a:r>
              <a:rPr lang="zh-CN" altLang="en-US" sz="1400" b="1">
                <a:solidFill>
                  <a:schemeClr val="bg1"/>
                </a:solidFill>
              </a:rPr>
              <a:t>；则直接将</a:t>
            </a:r>
            <a:r>
              <a:rPr lang="en-US" altLang="zh-CN" sz="1400" b="1">
                <a:solidFill>
                  <a:schemeClr val="bg1"/>
                </a:solidFill>
              </a:rPr>
              <a:t>B</a:t>
            </a:r>
            <a:r>
              <a:rPr lang="zh-CN" altLang="en-US" sz="1400" b="1">
                <a:solidFill>
                  <a:schemeClr val="bg1"/>
                </a:solidFill>
              </a:rPr>
              <a:t>连接在</a:t>
            </a:r>
            <a:r>
              <a:rPr lang="en-US" altLang="zh-CN" sz="1400" b="1">
                <a:solidFill>
                  <a:schemeClr val="bg1"/>
                </a:solidFill>
              </a:rPr>
              <a:t>A</a:t>
            </a:r>
            <a:r>
              <a:rPr lang="zh-CN" altLang="en-US" sz="1400" b="1">
                <a:solidFill>
                  <a:schemeClr val="bg1"/>
                </a:solidFill>
              </a:rPr>
              <a:t>的后面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79265" y="2251075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</a:rPr>
              <a:t>②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98950" y="3595370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</a:rPr>
              <a:t>③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图片 4" descr="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415" y="1118870"/>
            <a:ext cx="2843530" cy="995045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25" y="2251075"/>
            <a:ext cx="2559685" cy="1026795"/>
          </a:xfrm>
          <a:prstGeom prst="rect">
            <a:avLst/>
          </a:prstGeom>
        </p:spPr>
      </p:pic>
      <p:pic>
        <p:nvPicPr>
          <p:cNvPr id="19" name="图片 18" descr="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605" y="3697605"/>
            <a:ext cx="2880360" cy="856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www.33ppt.com ">
  <a:themeElements>
    <a:clrScheme name="自定义 45-深绿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017D36"/>
      </a:accent1>
      <a:accent2>
        <a:srgbClr val="2A3D52"/>
      </a:accent2>
      <a:accent3>
        <a:srgbClr val="739A28"/>
      </a:accent3>
      <a:accent4>
        <a:srgbClr val="37A76F"/>
      </a:accent4>
      <a:accent5>
        <a:srgbClr val="4EB3CF"/>
      </a:accent5>
      <a:accent6>
        <a:srgbClr val="51C3F9"/>
      </a:accent6>
      <a:hlink>
        <a:srgbClr val="08A5EF"/>
      </a:hlink>
      <a:folHlink>
        <a:srgbClr val="977B2D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9938</Words>
  <Application>Kingsoft Office WPP</Application>
  <PresentationFormat>全屏显示(16:9)</PresentationFormat>
  <Paragraphs>538</Paragraphs>
  <Slides>33</Slides>
  <Notes>15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www.33ppt.com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Administrator</dc:creator>
  <cp:lastModifiedBy>holy666</cp:lastModifiedBy>
  <cp:revision>12</cp:revision>
  <dcterms:created xsi:type="dcterms:W3CDTF">2017-10-11T07:46:15Z</dcterms:created>
  <dcterms:modified xsi:type="dcterms:W3CDTF">2017-10-11T07:46:15Z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